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359" r:id="rId5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onisha Rahman" initials="MR" lastIdx="46" clrIdx="0">
    <p:extLst>
      <p:ext uri="{19B8F6BF-5375-455C-9EA6-DF929625EA0E}">
        <p15:presenceInfo xmlns:p15="http://schemas.microsoft.com/office/powerpoint/2012/main" userId="S::RAHMANM@MITRE.ORG::6cf91401-9094-4e8f-a695-42ee7077f7e9" providerId="AD"/>
      </p:ext>
    </p:extLst>
  </p:cmAuthor>
  <p:cmAuthor id="2" name="Rachel E Gregorio" initials="REG" lastIdx="9" clrIdx="1">
    <p:extLst>
      <p:ext uri="{19B8F6BF-5375-455C-9EA6-DF929625EA0E}">
        <p15:presenceInfo xmlns:p15="http://schemas.microsoft.com/office/powerpoint/2012/main" userId="S::rgregorio@mitre.org::8bffd36a-0092-49e2-a094-14b10b84ee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7DEFF"/>
    <a:srgbClr val="0B2338"/>
    <a:srgbClr val="005B93"/>
    <a:srgbClr val="0A2237"/>
    <a:srgbClr val="C8DFF4"/>
    <a:srgbClr val="00B0F0"/>
    <a:srgbClr val="C9EAFF"/>
    <a:srgbClr val="FFFFFF"/>
    <a:srgbClr val="E1F6FF"/>
    <a:srgbClr val="E2F1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3333" autoAdjust="0"/>
  </p:normalViewPr>
  <p:slideViewPr>
    <p:cSldViewPr snapToGrid="0">
      <p:cViewPr varScale="1">
        <p:scale>
          <a:sx n="56" d="100"/>
          <a:sy n="56" d="100"/>
        </p:scale>
        <p:origin x="1440" y="52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692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C3CCF0-20A0-4277-B884-FCDC13D421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9C8C52-E96C-4D62-9306-4F2B3D25D3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FA0B8-05D5-4D03-BED0-5F9DB4E2AD1C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60679-50D1-49D8-B7AD-A9CF1516F28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18EA8-AA11-4184-9321-7F5274B194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1F5E2-A98F-40FE-8D42-344BEA526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712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9B366-79F4-4B62-AF82-2B8B21D70C18}" type="datetimeFigureOut">
              <a:rPr lang="en-US" smtClean="0"/>
              <a:t>6/2/2021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21AF85-23DB-4EF3-AEBB-2F7BA47FDD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2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C76307C-E903-4132-A77E-BC2083EF8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993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076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6CAA1B-F833-B74D-8E4B-3A6E9372A0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1064" y="269608"/>
            <a:ext cx="1826836" cy="15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52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07B55E19-7855-4A74-92D6-4BC2CB4F7048}"/>
              </a:ext>
            </a:extLst>
          </p:cNvPr>
          <p:cNvSpPr/>
          <p:nvPr/>
        </p:nvSpPr>
        <p:spPr>
          <a:xfrm>
            <a:off x="3458559" y="937515"/>
            <a:ext cx="3182112" cy="63222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38A490A-CE48-4660-9E92-9AA703B9FFA0}"/>
              </a:ext>
            </a:extLst>
          </p:cNvPr>
          <p:cNvSpPr/>
          <p:nvPr/>
        </p:nvSpPr>
        <p:spPr>
          <a:xfrm>
            <a:off x="276447" y="937516"/>
            <a:ext cx="3182112" cy="632227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C30DF5-EA82-804F-B290-E191C0017C5E}"/>
              </a:ext>
            </a:extLst>
          </p:cNvPr>
          <p:cNvSpPr txBox="1"/>
          <p:nvPr/>
        </p:nvSpPr>
        <p:spPr>
          <a:xfrm>
            <a:off x="159243" y="424392"/>
            <a:ext cx="7749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rade Gothic LT Pro Bold" panose="020B0803040303020004" pitchFamily="34" charset="0"/>
                <a:ea typeface="+mn-ea"/>
                <a:cs typeface="+mn-cs"/>
              </a:rPr>
              <a:t>BODYSTORMING: </a:t>
            </a:r>
            <a:r>
              <a:rPr lang="en-US" dirty="0">
                <a:solidFill>
                  <a:srgbClr val="0B2338"/>
                </a:solidFill>
                <a:latin typeface="Trade Gothic LT Pro Bold" panose="020B0803040303020004" pitchFamily="34" charset="0"/>
              </a:rPr>
              <a:t>Use low-cost prototypes to test scenarios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 Bold" panose="020B0803040303020004" pitchFamily="34" charset="0"/>
              <a:ea typeface="+mn-ea"/>
              <a:cs typeface="+mn-cs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B1012B21-1F42-44EE-A051-6B9894E01C31}"/>
              </a:ext>
            </a:extLst>
          </p:cNvPr>
          <p:cNvSpPr/>
          <p:nvPr/>
        </p:nvSpPr>
        <p:spPr>
          <a:xfrm>
            <a:off x="276447" y="937516"/>
            <a:ext cx="9526772" cy="6322274"/>
          </a:xfrm>
          <a:prstGeom prst="rect">
            <a:avLst/>
          </a:prstGeom>
          <a:noFill/>
          <a:ln w="1905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Graphic 8" descr="Drama with solid fill">
            <a:extLst>
              <a:ext uri="{FF2B5EF4-FFF2-40B4-BE49-F238E27FC236}">
                <a16:creationId xmlns:a16="http://schemas.microsoft.com/office/drawing/2014/main" id="{8A633DED-8C3B-48DB-A445-ABE7ED2D96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1748" y="4446270"/>
            <a:ext cx="640080" cy="617220"/>
          </a:xfrm>
          <a:prstGeom prst="rect">
            <a:avLst/>
          </a:prstGeom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FF157EBA-1922-4513-B456-EDC558ACA282}"/>
              </a:ext>
            </a:extLst>
          </p:cNvPr>
          <p:cNvSpPr/>
          <p:nvPr/>
        </p:nvSpPr>
        <p:spPr>
          <a:xfrm>
            <a:off x="286256" y="1071851"/>
            <a:ext cx="2153571" cy="30835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Trade Gothic LT Pro Bold" panose="020B0803040303020004" pitchFamily="34" charset="0"/>
              </a:rPr>
              <a:t>Phase 1: Preparation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133EFCE-7A17-49C1-B210-AB4A5169B773}"/>
              </a:ext>
            </a:extLst>
          </p:cNvPr>
          <p:cNvSpPr/>
          <p:nvPr/>
        </p:nvSpPr>
        <p:spPr>
          <a:xfrm>
            <a:off x="286256" y="1405938"/>
            <a:ext cx="2153571" cy="119988"/>
          </a:xfrm>
          <a:prstGeom prst="rect">
            <a:avLst/>
          </a:prstGeom>
          <a:solidFill>
            <a:srgbClr val="0B2338"/>
          </a:solidFill>
          <a:ln w="12700">
            <a:solidFill>
              <a:srgbClr val="0B233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Trade Gothic LT Pro Bold" panose="020B08030403030200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B8B83D3-A876-4CA8-9F6C-004CA0681725}"/>
              </a:ext>
            </a:extLst>
          </p:cNvPr>
          <p:cNvSpPr txBox="1"/>
          <p:nvPr/>
        </p:nvSpPr>
        <p:spPr>
          <a:xfrm>
            <a:off x="276447" y="1577385"/>
            <a:ext cx="2153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" panose="020B0503040303020004" pitchFamily="34" charset="0"/>
                <a:ea typeface="+mn-ea"/>
                <a:cs typeface="+mn-cs"/>
              </a:rPr>
              <a:t>Define the situation that you would like to “act out”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9836B75-D146-4307-A2C4-6FE271F54DDD}"/>
              </a:ext>
            </a:extLst>
          </p:cNvPr>
          <p:cNvSpPr/>
          <p:nvPr/>
        </p:nvSpPr>
        <p:spPr>
          <a:xfrm>
            <a:off x="3478177" y="1071851"/>
            <a:ext cx="2153571" cy="30835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Trade Gothic LT Pro Bold" panose="020B0803040303020004" pitchFamily="34" charset="0"/>
              </a:rPr>
              <a:t>Phase 2: experiment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E6E6837-7158-4CC9-923F-5DFFE44F086A}"/>
              </a:ext>
            </a:extLst>
          </p:cNvPr>
          <p:cNvSpPr/>
          <p:nvPr/>
        </p:nvSpPr>
        <p:spPr>
          <a:xfrm>
            <a:off x="3478177" y="1405938"/>
            <a:ext cx="2153571" cy="119988"/>
          </a:xfrm>
          <a:prstGeom prst="rect">
            <a:avLst/>
          </a:prstGeom>
          <a:solidFill>
            <a:srgbClr val="005B9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Trade Gothic LT Pro Bold" panose="020B08030403030200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1FC6DD6-861C-4C51-9AF7-D13D5531C29A}"/>
              </a:ext>
            </a:extLst>
          </p:cNvPr>
          <p:cNvSpPr txBox="1"/>
          <p:nvPr/>
        </p:nvSpPr>
        <p:spPr>
          <a:xfrm>
            <a:off x="3468368" y="1577385"/>
            <a:ext cx="2153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" panose="020B0503040303020004" pitchFamily="34" charset="0"/>
                <a:ea typeface="+mn-ea"/>
                <a:cs typeface="+mn-cs"/>
              </a:rPr>
              <a:t>“Act out” the situation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D24E201-EF1F-4BF6-A6D7-7B3C583A4EF8}"/>
              </a:ext>
            </a:extLst>
          </p:cNvPr>
          <p:cNvSpPr/>
          <p:nvPr/>
        </p:nvSpPr>
        <p:spPr>
          <a:xfrm>
            <a:off x="6640671" y="1071896"/>
            <a:ext cx="2153571" cy="30835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  <a:latin typeface="Trade Gothic LT Pro Bold" panose="020B0803040303020004" pitchFamily="34" charset="0"/>
              </a:rPr>
              <a:t>Phase 3: Reflection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7A9EA87-4086-450C-82BA-EDA985991D5F}"/>
              </a:ext>
            </a:extLst>
          </p:cNvPr>
          <p:cNvSpPr/>
          <p:nvPr/>
        </p:nvSpPr>
        <p:spPr>
          <a:xfrm>
            <a:off x="6640671" y="1405983"/>
            <a:ext cx="2153571" cy="119988"/>
          </a:xfrm>
          <a:prstGeom prst="rect">
            <a:avLst/>
          </a:prstGeom>
          <a:solidFill>
            <a:srgbClr val="87DE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Trade Gothic LT Pro Bold" panose="020B08030403030200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5052B326-612E-4F50-8A54-EAA823C30153}"/>
              </a:ext>
            </a:extLst>
          </p:cNvPr>
          <p:cNvSpPr txBox="1"/>
          <p:nvPr/>
        </p:nvSpPr>
        <p:spPr>
          <a:xfrm>
            <a:off x="6630862" y="1577430"/>
            <a:ext cx="2153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B2338"/>
                </a:solidFill>
                <a:effectLst/>
                <a:uLnTx/>
                <a:uFillTx/>
                <a:latin typeface="Trade Gothic LT Pro" panose="020B0503040303020004" pitchFamily="34" charset="0"/>
                <a:ea typeface="+mn-ea"/>
                <a:cs typeface="+mn-cs"/>
              </a:rPr>
              <a:t>Reflect on the activity</a:t>
            </a:r>
          </a:p>
        </p:txBody>
      </p:sp>
      <p:pic>
        <p:nvPicPr>
          <p:cNvPr id="63" name="Graphic 62" descr="Drama with solid fill">
            <a:extLst>
              <a:ext uri="{FF2B5EF4-FFF2-40B4-BE49-F238E27FC236}">
                <a16:creationId xmlns:a16="http://schemas.microsoft.com/office/drawing/2014/main" id="{E1EE2B8B-E2CD-4B7E-9D0C-5D63308D92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1748" y="6156187"/>
            <a:ext cx="914400" cy="914400"/>
          </a:xfrm>
          <a:prstGeom prst="rect">
            <a:avLst/>
          </a:prstGeom>
        </p:spPr>
      </p:pic>
      <p:pic>
        <p:nvPicPr>
          <p:cNvPr id="97" name="Graphic 96" descr="Group brainstorm with solid fill">
            <a:extLst>
              <a:ext uri="{FF2B5EF4-FFF2-40B4-BE49-F238E27FC236}">
                <a16:creationId xmlns:a16="http://schemas.microsoft.com/office/drawing/2014/main" id="{AA118A0D-BB1F-4D73-A9B0-402F7B955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94242" y="6194970"/>
            <a:ext cx="914400" cy="914400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A2090FAA-46C7-4080-B996-28A5B5AA62E8}"/>
              </a:ext>
            </a:extLst>
          </p:cNvPr>
          <p:cNvSpPr txBox="1"/>
          <p:nvPr/>
        </p:nvSpPr>
        <p:spPr>
          <a:xfrm>
            <a:off x="296011" y="4524047"/>
            <a:ext cx="2961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B2338"/>
                </a:solidFill>
                <a:latin typeface="Trade Gothic LT Pro" panose="020B0503040303020004" pitchFamily="34" charset="0"/>
              </a:rPr>
              <a:t>List the props that you need and their purpose:</a:t>
            </a:r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" panose="020B0503040303020004" pitchFamily="34" charset="0"/>
              <a:ea typeface="+mn-ea"/>
              <a:cs typeface="+mn-cs"/>
            </a:endParaRPr>
          </a:p>
        </p:txBody>
      </p:sp>
      <p:pic>
        <p:nvPicPr>
          <p:cNvPr id="99" name="Graphic 98" descr="Packing Box Open with solid fill">
            <a:extLst>
              <a:ext uri="{FF2B5EF4-FFF2-40B4-BE49-F238E27FC236}">
                <a16:creationId xmlns:a16="http://schemas.microsoft.com/office/drawing/2014/main" id="{F8ECB8DE-9ADE-413C-BB91-460833EABA1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24541" y="6194970"/>
            <a:ext cx="914400" cy="91440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44D5B13D-493F-4356-99A6-D2BB48FDF7CF}"/>
              </a:ext>
            </a:extLst>
          </p:cNvPr>
          <p:cNvSpPr txBox="1"/>
          <p:nvPr/>
        </p:nvSpPr>
        <p:spPr>
          <a:xfrm>
            <a:off x="3568845" y="4524046"/>
            <a:ext cx="29615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B2338"/>
                </a:solidFill>
                <a:latin typeface="Trade Gothic LT Pro" panose="020B0503040303020004" pitchFamily="34" charset="0"/>
              </a:rPr>
              <a:t>What should the participants be able to do?</a:t>
            </a:r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" panose="020B0503040303020004" pitchFamily="34" charset="0"/>
              <a:ea typeface="+mn-ea"/>
              <a:cs typeface="+mn-cs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4EC1F84-7F2F-441E-A66B-BF6286BA4968}"/>
              </a:ext>
            </a:extLst>
          </p:cNvPr>
          <p:cNvSpPr txBox="1"/>
          <p:nvPr/>
        </p:nvSpPr>
        <p:spPr>
          <a:xfrm>
            <a:off x="6714170" y="4524046"/>
            <a:ext cx="296153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B2338"/>
                </a:solidFill>
                <a:latin typeface="Trade Gothic LT Pro" panose="020B0503040303020004" pitchFamily="34" charset="0"/>
              </a:rPr>
              <a:t>What are the next steps?</a:t>
            </a:r>
            <a:endParaRPr kumimoji="0" lang="en-US" sz="1200" b="0" u="none" strike="noStrike" kern="1200" cap="none" spc="0" normalizeH="0" baseline="0" noProof="0" dirty="0">
              <a:ln>
                <a:noFill/>
              </a:ln>
              <a:solidFill>
                <a:srgbClr val="0B2338"/>
              </a:solidFill>
              <a:effectLst/>
              <a:uLnTx/>
              <a:uFillTx/>
              <a:latin typeface="Trade Gothic LT Pro" panose="020B0503040303020004" pitchFamily="34" charset="0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F582BB-FA20-4E96-9E0F-BB7076F355E5}"/>
              </a:ext>
            </a:extLst>
          </p:cNvPr>
          <p:cNvSpPr txBox="1"/>
          <p:nvPr/>
        </p:nvSpPr>
        <p:spPr>
          <a:xfrm>
            <a:off x="106162" y="7423572"/>
            <a:ext cx="156966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itk.mitre.org</a:t>
            </a: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 | </a:t>
            </a:r>
            <a:r>
              <a:rPr lang="en-US" sz="900" dirty="0" err="1">
                <a:latin typeface="Trade Gothic LT Pro" panose="020B0503040303020004" pitchFamily="34" charset="77"/>
                <a:cs typeface="Arial" panose="020B0604020202020204" pitchFamily="34" charset="0"/>
              </a:rPr>
              <a:t>itk@mitre.org</a:t>
            </a:r>
            <a:endParaRPr lang="en-US" sz="900" dirty="0">
              <a:latin typeface="Trade Gothic LT Pro" panose="020B0503040303020004" pitchFamily="34" charset="77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5DB5F9-AB7F-4231-A043-C2F59D5EDD72}"/>
              </a:ext>
            </a:extLst>
          </p:cNvPr>
          <p:cNvSpPr txBox="1"/>
          <p:nvPr/>
        </p:nvSpPr>
        <p:spPr>
          <a:xfrm>
            <a:off x="3720705" y="7433621"/>
            <a:ext cx="5833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© 2021 The MITRE Corporation. All rights reserved. Approved for public release. Distribution unlimited PR_20-01469-11.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681910F-F01D-4FA9-8FA6-65B580E10B11}"/>
              </a:ext>
            </a:extLst>
          </p:cNvPr>
          <p:cNvSpPr txBox="1"/>
          <p:nvPr/>
        </p:nvSpPr>
        <p:spPr>
          <a:xfrm>
            <a:off x="2211112" y="7433621"/>
            <a:ext cx="10406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dirty="0">
                <a:latin typeface="Trade Gothic LT Pro" panose="020B0503040303020004" pitchFamily="34" charset="77"/>
                <a:cs typeface="Arial" panose="020B0604020202020204" pitchFamily="34" charset="0"/>
              </a:rPr>
              <a:t>Bodystorming V1</a:t>
            </a:r>
          </a:p>
        </p:txBody>
      </p:sp>
    </p:spTree>
    <p:extLst>
      <p:ext uri="{BB962C8B-B14F-4D97-AF65-F5344CB8AC3E}">
        <p14:creationId xmlns:p14="http://schemas.microsoft.com/office/powerpoint/2010/main" val="399247832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000000"/>
      </a:dk1>
      <a:lt1>
        <a:srgbClr val="FFFFFF"/>
      </a:lt1>
      <a:dk2>
        <a:srgbClr val="0B2338"/>
      </a:dk2>
      <a:lt2>
        <a:srgbClr val="E7E6E6"/>
      </a:lt2>
      <a:accent1>
        <a:srgbClr val="E51D3E"/>
      </a:accent1>
      <a:accent2>
        <a:srgbClr val="ED7D31"/>
      </a:accent2>
      <a:accent3>
        <a:srgbClr val="78C044"/>
      </a:accent3>
      <a:accent4>
        <a:srgbClr val="0DA8D9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4E99C172A24489941E5861361F779" ma:contentTypeVersion="8" ma:contentTypeDescription="Create a new document." ma:contentTypeScope="" ma:versionID="771431e25d0fe5f94154fb889c3e9476">
  <xsd:schema xmlns:xsd="http://www.w3.org/2001/XMLSchema" xmlns:xs="http://www.w3.org/2001/XMLSchema" xmlns:p="http://schemas.microsoft.com/office/2006/metadata/properties" xmlns:ns2="754fbc98-762c-4a90-9774-edf41ff53b67" targetNamespace="http://schemas.microsoft.com/office/2006/metadata/properties" ma:root="true" ma:fieldsID="aec298c6dc5a8bb722e4e4f30310d181" ns2:_="">
    <xsd:import namespace="754fbc98-762c-4a90-9774-edf41ff53b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fbc98-762c-4a90-9774-edf41ff53b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09A9B2-11C0-4F68-986A-02670966B3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4fbc98-762c-4a90-9774-edf41ff53b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E9386B-B9D4-4DD2-A9A2-BB4405422051}">
  <ds:schemaRefs>
    <ds:schemaRef ds:uri="754fbc98-762c-4a90-9774-edf41ff53b6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516BBB1-1D72-424A-B5A0-2681626E67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45199</TotalTime>
  <Words>101</Words>
  <Application>Microsoft Office PowerPoint</Application>
  <PresentationFormat>Custom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Trade Gothic LT Pro</vt:lpstr>
      <vt:lpstr>Trade Gothic LT Pro Bold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ITK Worksheet Updates</dc:title>
  <dc:creator>Moonisha Rahman</dc:creator>
  <cp:lastModifiedBy>Moonisha Rahman</cp:lastModifiedBy>
  <cp:revision>237</cp:revision>
  <dcterms:created xsi:type="dcterms:W3CDTF">2021-02-16T17:30:35Z</dcterms:created>
  <dcterms:modified xsi:type="dcterms:W3CDTF">2021-06-02T19:08:37Z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0x0101009894E99C172A24489941E5861361F779</vt:lpwstr>
  </property>
</Properties>
</file>