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6"/>
  </p:notesMasterIdLst>
  <p:handoutMasterIdLst>
    <p:handoutMasterId r:id="rId7"/>
  </p:handoutMasterIdLst>
  <p:sldIdLst>
    <p:sldId id="346" r:id="rId5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onisha Rahman" initials="MR" lastIdx="46" clrIdx="0">
    <p:extLst>
      <p:ext uri="{19B8F6BF-5375-455C-9EA6-DF929625EA0E}">
        <p15:presenceInfo xmlns:p15="http://schemas.microsoft.com/office/powerpoint/2012/main" userId="S::RAHMANM@MITRE.ORG::6cf91401-9094-4e8f-a695-42ee7077f7e9" providerId="AD"/>
      </p:ext>
    </p:extLst>
  </p:cmAuthor>
  <p:cmAuthor id="2" name="Rachel E Gregorio" initials="REG" lastIdx="9" clrIdx="1">
    <p:extLst>
      <p:ext uri="{19B8F6BF-5375-455C-9EA6-DF929625EA0E}">
        <p15:presenceInfo xmlns:p15="http://schemas.microsoft.com/office/powerpoint/2012/main" userId="S::rgregorio@mitre.org::8bffd36a-0092-49e2-a094-14b10b84ee1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DEFF"/>
    <a:srgbClr val="0B2338"/>
    <a:srgbClr val="005B93"/>
    <a:srgbClr val="0A2237"/>
    <a:srgbClr val="C8DFF4"/>
    <a:srgbClr val="00B0F0"/>
    <a:srgbClr val="C9EAFF"/>
    <a:srgbClr val="FFFFFF"/>
    <a:srgbClr val="E1F6FF"/>
    <a:srgbClr val="E2F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3333" autoAdjust="0"/>
  </p:normalViewPr>
  <p:slideViewPr>
    <p:cSldViewPr snapToGrid="0">
      <p:cViewPr varScale="1">
        <p:scale>
          <a:sx n="56" d="100"/>
          <a:sy n="56" d="100"/>
        </p:scale>
        <p:origin x="1440" y="52"/>
      </p:cViewPr>
      <p:guideLst>
        <p:guide orient="horz" pos="244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692" y="6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5C3CCF0-20A0-4277-B884-FCDC13D4216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9C8C52-E96C-4D62-9306-4F2B3D25D3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CFA0B8-05D5-4D03-BED0-5F9DB4E2AD1C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160679-50D1-49D8-B7AD-A9CF1516F28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F18EA8-AA11-4184-9321-7F5274B1945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B1F5E2-A98F-40FE-8D42-344BEA526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4712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9B366-79F4-4B62-AF82-2B8B21D70C18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43000"/>
            <a:ext cx="3994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21AF85-23DB-4EF3-AEBB-2F7BA47FD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424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21AF85-23DB-4EF3-AEBB-2F7BA47FDD8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373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5076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6CAA1B-F833-B74D-8E4B-3A6E9372A0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41064" y="269608"/>
            <a:ext cx="1826836" cy="15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520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DAF097-29C8-4BEE-B01D-5D5AD8CDF3D9}"/>
              </a:ext>
            </a:extLst>
          </p:cNvPr>
          <p:cNvSpPr/>
          <p:nvPr/>
        </p:nvSpPr>
        <p:spPr>
          <a:xfrm rot="10800000" flipV="1">
            <a:off x="3333885" y="989323"/>
            <a:ext cx="3099327" cy="376022"/>
          </a:xfrm>
          <a:prstGeom prst="rect">
            <a:avLst/>
          </a:prstGeom>
          <a:solidFill>
            <a:srgbClr val="C8DF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schemeClr val="tx2"/>
                </a:solidFill>
                <a:latin typeface="Trade Gothic LT Pro Bold" panose="020B0503040303020004" pitchFamily="34" charset="0"/>
              </a:rPr>
              <a:t>CATEGORY NAME: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C30DF5-EA82-804F-B290-E191C0017C5E}"/>
              </a:ext>
            </a:extLst>
          </p:cNvPr>
          <p:cNvSpPr txBox="1"/>
          <p:nvPr/>
        </p:nvSpPr>
        <p:spPr>
          <a:xfrm>
            <a:off x="205305" y="406964"/>
            <a:ext cx="9525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ade Gothic LT Pro Bold" panose="020B0803040303020004" pitchFamily="34" charset="0"/>
              </a:rPr>
              <a:t>CARD SORTING: </a:t>
            </a:r>
            <a:r>
              <a:rPr lang="en-US" dirty="0">
                <a:solidFill>
                  <a:srgbClr val="0B2338"/>
                </a:solidFill>
                <a:latin typeface="Trade Gothic LT Pro Bold" panose="020B0803040303020004" pitchFamily="34" charset="0"/>
              </a:rPr>
              <a:t>Experiment with architectural structures and relationships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B2338"/>
              </a:solidFill>
              <a:effectLst/>
              <a:uLnTx/>
              <a:uFillTx/>
              <a:latin typeface="Trade Gothic LT Pro Bold" panose="020B0803040303020004" pitchFamily="34" charset="0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B1012B21-1F42-44EE-A051-6B9894E01C31}"/>
              </a:ext>
            </a:extLst>
          </p:cNvPr>
          <p:cNvSpPr/>
          <p:nvPr/>
        </p:nvSpPr>
        <p:spPr>
          <a:xfrm>
            <a:off x="211941" y="868630"/>
            <a:ext cx="9641154" cy="6469430"/>
          </a:xfrm>
          <a:prstGeom prst="rect">
            <a:avLst/>
          </a:prstGeom>
          <a:noFill/>
          <a:ln w="19050">
            <a:solidFill>
              <a:srgbClr val="0B23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C03F3DF-5C77-485C-AC33-1173DE5F2786}"/>
              </a:ext>
            </a:extLst>
          </p:cNvPr>
          <p:cNvCxnSpPr>
            <a:cxnSpLocks/>
          </p:cNvCxnSpPr>
          <p:nvPr/>
        </p:nvCxnSpPr>
        <p:spPr>
          <a:xfrm>
            <a:off x="3177540" y="868629"/>
            <a:ext cx="0" cy="6469431"/>
          </a:xfrm>
          <a:prstGeom prst="line">
            <a:avLst/>
          </a:prstGeom>
          <a:ln w="9525">
            <a:solidFill>
              <a:srgbClr val="7E82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07AF41C-A1BE-42B3-81B4-DF8C2D8D8534}"/>
              </a:ext>
            </a:extLst>
          </p:cNvPr>
          <p:cNvSpPr txBox="1"/>
          <p:nvPr/>
        </p:nvSpPr>
        <p:spPr>
          <a:xfrm>
            <a:off x="205306" y="980179"/>
            <a:ext cx="2980600" cy="307777"/>
          </a:xfrm>
          <a:prstGeom prst="rect">
            <a:avLst/>
          </a:prstGeom>
          <a:solidFill>
            <a:srgbClr val="0B2338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ade Gothic LT Pro Bold" panose="020B0503040303020004"/>
                <a:ea typeface="+mn-ea"/>
                <a:cs typeface="+mn-cs"/>
              </a:rPr>
              <a:t>Card list</a:t>
            </a:r>
            <a:endParaRPr kumimoji="0" lang="en-US" sz="20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ade Gothic LT Pro Bold" panose="020B05030403030200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E0D15B7-2A51-4627-9D79-AF5E056903F9}"/>
              </a:ext>
            </a:extLst>
          </p:cNvPr>
          <p:cNvSpPr txBox="1"/>
          <p:nvPr/>
        </p:nvSpPr>
        <p:spPr>
          <a:xfrm>
            <a:off x="280521" y="1365345"/>
            <a:ext cx="28675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>
                <a:solidFill>
                  <a:srgbClr val="000000"/>
                </a:solidFill>
                <a:latin typeface="Trade Gothic LT Pro" panose="020B0503040303020004"/>
              </a:rPr>
              <a:t>List items to be sorted </a:t>
            </a:r>
            <a:endParaRPr kumimoji="0" lang="en-US" sz="120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e Gothic LT Pro" panose="020B05030403030200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1FD3BFA-FAC1-4D21-BD86-0C4801402CD0}"/>
              </a:ext>
            </a:extLst>
          </p:cNvPr>
          <p:cNvSpPr/>
          <p:nvPr/>
        </p:nvSpPr>
        <p:spPr>
          <a:xfrm>
            <a:off x="3333887" y="980179"/>
            <a:ext cx="3092699" cy="1980191"/>
          </a:xfrm>
          <a:prstGeom prst="rect">
            <a:avLst/>
          </a:prstGeom>
          <a:noFill/>
          <a:ln w="19050">
            <a:solidFill>
              <a:srgbClr val="0B23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C1E8E2D-3880-4639-9650-AB02C10FFDA9}"/>
              </a:ext>
            </a:extLst>
          </p:cNvPr>
          <p:cNvSpPr/>
          <p:nvPr/>
        </p:nvSpPr>
        <p:spPr>
          <a:xfrm rot="10800000" flipV="1">
            <a:off x="6612414" y="989323"/>
            <a:ext cx="3099327" cy="376022"/>
          </a:xfrm>
          <a:prstGeom prst="rect">
            <a:avLst/>
          </a:prstGeom>
          <a:solidFill>
            <a:srgbClr val="C8DF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schemeClr val="tx2"/>
                </a:solidFill>
                <a:latin typeface="Trade Gothic LT Pro Bold" panose="020B0503040303020004" pitchFamily="34" charset="0"/>
              </a:rPr>
              <a:t>CATEGORY NAME: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8C3E620-D7CB-4119-B418-E027A926813E}"/>
              </a:ext>
            </a:extLst>
          </p:cNvPr>
          <p:cNvSpPr/>
          <p:nvPr/>
        </p:nvSpPr>
        <p:spPr>
          <a:xfrm>
            <a:off x="6612416" y="980179"/>
            <a:ext cx="3092699" cy="1980191"/>
          </a:xfrm>
          <a:prstGeom prst="rect">
            <a:avLst/>
          </a:prstGeom>
          <a:noFill/>
          <a:ln w="19050">
            <a:solidFill>
              <a:srgbClr val="0B23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E8E0321-84FE-4791-B9CA-2A185816F1E7}"/>
              </a:ext>
            </a:extLst>
          </p:cNvPr>
          <p:cNvSpPr/>
          <p:nvPr/>
        </p:nvSpPr>
        <p:spPr>
          <a:xfrm rot="10800000" flipV="1">
            <a:off x="3327259" y="3111988"/>
            <a:ext cx="3099327" cy="376022"/>
          </a:xfrm>
          <a:prstGeom prst="rect">
            <a:avLst/>
          </a:prstGeom>
          <a:solidFill>
            <a:srgbClr val="C8DF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schemeClr val="tx2"/>
                </a:solidFill>
                <a:latin typeface="Trade Gothic LT Pro Bold" panose="020B0503040303020004" pitchFamily="34" charset="0"/>
              </a:rPr>
              <a:t>CATEGORY NAME: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48305AA-238A-406F-941C-233E0F3A93BA}"/>
              </a:ext>
            </a:extLst>
          </p:cNvPr>
          <p:cNvSpPr/>
          <p:nvPr/>
        </p:nvSpPr>
        <p:spPr>
          <a:xfrm>
            <a:off x="3327261" y="3102844"/>
            <a:ext cx="3092699" cy="1980191"/>
          </a:xfrm>
          <a:prstGeom prst="rect">
            <a:avLst/>
          </a:prstGeom>
          <a:noFill/>
          <a:ln w="19050">
            <a:solidFill>
              <a:srgbClr val="0B23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00DE0D1-3BB3-4CE4-8F3C-7D0FEA4B17E5}"/>
              </a:ext>
            </a:extLst>
          </p:cNvPr>
          <p:cNvSpPr/>
          <p:nvPr/>
        </p:nvSpPr>
        <p:spPr>
          <a:xfrm rot="10800000" flipV="1">
            <a:off x="6605788" y="3111988"/>
            <a:ext cx="3099327" cy="376022"/>
          </a:xfrm>
          <a:prstGeom prst="rect">
            <a:avLst/>
          </a:prstGeom>
          <a:solidFill>
            <a:srgbClr val="C8DF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schemeClr val="tx2"/>
                </a:solidFill>
                <a:latin typeface="Trade Gothic LT Pro Bold" panose="020B0503040303020004" pitchFamily="34" charset="0"/>
              </a:rPr>
              <a:t>CATEGORY NAME: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57E5A1B-BAB0-4926-A49D-C23D53F6AA6C}"/>
              </a:ext>
            </a:extLst>
          </p:cNvPr>
          <p:cNvSpPr/>
          <p:nvPr/>
        </p:nvSpPr>
        <p:spPr>
          <a:xfrm>
            <a:off x="6605790" y="3102844"/>
            <a:ext cx="3092699" cy="1980191"/>
          </a:xfrm>
          <a:prstGeom prst="rect">
            <a:avLst/>
          </a:prstGeom>
          <a:noFill/>
          <a:ln w="19050">
            <a:solidFill>
              <a:srgbClr val="0B23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742DD5B-0C8E-44ED-B3AF-42AF5F48FAC7}"/>
              </a:ext>
            </a:extLst>
          </p:cNvPr>
          <p:cNvSpPr/>
          <p:nvPr/>
        </p:nvSpPr>
        <p:spPr>
          <a:xfrm rot="10800000" flipV="1">
            <a:off x="3320633" y="5243510"/>
            <a:ext cx="3099327" cy="376022"/>
          </a:xfrm>
          <a:prstGeom prst="rect">
            <a:avLst/>
          </a:prstGeom>
          <a:solidFill>
            <a:srgbClr val="C8DF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schemeClr val="tx2"/>
                </a:solidFill>
                <a:latin typeface="Trade Gothic LT Pro Bold" panose="020B0503040303020004" pitchFamily="34" charset="0"/>
              </a:rPr>
              <a:t>CATEGORY NAME: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62F6CEC-C565-45EF-B331-E940D7CE5965}"/>
              </a:ext>
            </a:extLst>
          </p:cNvPr>
          <p:cNvSpPr/>
          <p:nvPr/>
        </p:nvSpPr>
        <p:spPr>
          <a:xfrm>
            <a:off x="3320635" y="5234366"/>
            <a:ext cx="3092699" cy="1980191"/>
          </a:xfrm>
          <a:prstGeom prst="rect">
            <a:avLst/>
          </a:prstGeom>
          <a:noFill/>
          <a:ln w="19050">
            <a:solidFill>
              <a:srgbClr val="0B23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D6E59F6-C1D0-479E-9A7F-7BF580E1E661}"/>
              </a:ext>
            </a:extLst>
          </p:cNvPr>
          <p:cNvSpPr/>
          <p:nvPr/>
        </p:nvSpPr>
        <p:spPr>
          <a:xfrm rot="10800000" flipV="1">
            <a:off x="6599162" y="5243510"/>
            <a:ext cx="3099327" cy="376022"/>
          </a:xfrm>
          <a:prstGeom prst="rect">
            <a:avLst/>
          </a:prstGeom>
          <a:solidFill>
            <a:srgbClr val="C8DF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schemeClr val="tx2"/>
                </a:solidFill>
                <a:latin typeface="Trade Gothic LT Pro Bold" panose="020B0503040303020004" pitchFamily="34" charset="0"/>
              </a:rPr>
              <a:t>CATEGORY NAME: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FA0DA44-5AD3-4CF4-BB1C-59147B8735A9}"/>
              </a:ext>
            </a:extLst>
          </p:cNvPr>
          <p:cNvSpPr/>
          <p:nvPr/>
        </p:nvSpPr>
        <p:spPr>
          <a:xfrm>
            <a:off x="6599164" y="5234366"/>
            <a:ext cx="3092699" cy="1980191"/>
          </a:xfrm>
          <a:prstGeom prst="rect">
            <a:avLst/>
          </a:prstGeom>
          <a:noFill/>
          <a:ln w="19050">
            <a:solidFill>
              <a:srgbClr val="0B23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02B0C1F-B11A-4FF2-BADC-F48368A49DCA}"/>
              </a:ext>
            </a:extLst>
          </p:cNvPr>
          <p:cNvSpPr txBox="1"/>
          <p:nvPr/>
        </p:nvSpPr>
        <p:spPr>
          <a:xfrm>
            <a:off x="106162" y="7423572"/>
            <a:ext cx="15696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err="1">
                <a:latin typeface="Trade Gothic LT Pro" panose="020B0503040303020004" pitchFamily="34" charset="77"/>
                <a:cs typeface="Arial" panose="020B0604020202020204" pitchFamily="34" charset="0"/>
              </a:rPr>
              <a:t>itk.mitre.org</a:t>
            </a:r>
            <a:r>
              <a:rPr lang="en-US" sz="900" dirty="0">
                <a:latin typeface="Trade Gothic LT Pro" panose="020B0503040303020004" pitchFamily="34" charset="77"/>
                <a:cs typeface="Arial" panose="020B0604020202020204" pitchFamily="34" charset="0"/>
              </a:rPr>
              <a:t> | </a:t>
            </a:r>
            <a:r>
              <a:rPr lang="en-US" sz="900" dirty="0" err="1">
                <a:latin typeface="Trade Gothic LT Pro" panose="020B0503040303020004" pitchFamily="34" charset="77"/>
                <a:cs typeface="Arial" panose="020B0604020202020204" pitchFamily="34" charset="0"/>
              </a:rPr>
              <a:t>itk@mitre.org</a:t>
            </a:r>
            <a:endParaRPr lang="en-US" sz="900" dirty="0">
              <a:latin typeface="Trade Gothic LT Pro" panose="020B0503040303020004" pitchFamily="34" charset="77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9F84DA6-F52F-4A50-80BD-51BAB9D5E995}"/>
              </a:ext>
            </a:extLst>
          </p:cNvPr>
          <p:cNvSpPr txBox="1"/>
          <p:nvPr/>
        </p:nvSpPr>
        <p:spPr>
          <a:xfrm>
            <a:off x="3720705" y="7433621"/>
            <a:ext cx="58336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sz="900" dirty="0">
                <a:latin typeface="Trade Gothic LT Pro" panose="020B0503040303020004" pitchFamily="34" charset="77"/>
                <a:cs typeface="Arial" panose="020B0604020202020204" pitchFamily="34" charset="0"/>
              </a:rPr>
              <a:t>© 2021 The MITRE Corporation. All rights reserved. Approved for public release. Distribution unlimited PR_20-01469-11.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D2CDE66-3B7D-48F3-BF84-E0227591F00A}"/>
              </a:ext>
            </a:extLst>
          </p:cNvPr>
          <p:cNvSpPr txBox="1"/>
          <p:nvPr/>
        </p:nvSpPr>
        <p:spPr>
          <a:xfrm>
            <a:off x="2241569" y="7433621"/>
            <a:ext cx="97975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Trade Gothic LT Pro" panose="020B0503040303020004" pitchFamily="34" charset="77"/>
                <a:cs typeface="Arial" panose="020B0604020202020204" pitchFamily="34" charset="0"/>
              </a:rPr>
              <a:t>Card Sorting V1</a:t>
            </a:r>
          </a:p>
        </p:txBody>
      </p:sp>
    </p:spTree>
    <p:extLst>
      <p:ext uri="{BB962C8B-B14F-4D97-AF65-F5344CB8AC3E}">
        <p14:creationId xmlns:p14="http://schemas.microsoft.com/office/powerpoint/2010/main" val="187214004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2">
      <a:dk1>
        <a:srgbClr val="000000"/>
      </a:dk1>
      <a:lt1>
        <a:srgbClr val="FFFFFF"/>
      </a:lt1>
      <a:dk2>
        <a:srgbClr val="0B2338"/>
      </a:dk2>
      <a:lt2>
        <a:srgbClr val="E7E6E6"/>
      </a:lt2>
      <a:accent1>
        <a:srgbClr val="E51D3E"/>
      </a:accent1>
      <a:accent2>
        <a:srgbClr val="ED7D31"/>
      </a:accent2>
      <a:accent3>
        <a:srgbClr val="78C044"/>
      </a:accent3>
      <a:accent4>
        <a:srgbClr val="0DA8D9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94E99C172A24489941E5861361F779" ma:contentTypeVersion="8" ma:contentTypeDescription="Create a new document." ma:contentTypeScope="" ma:versionID="771431e25d0fe5f94154fb889c3e9476">
  <xsd:schema xmlns:xsd="http://www.w3.org/2001/XMLSchema" xmlns:xs="http://www.w3.org/2001/XMLSchema" xmlns:p="http://schemas.microsoft.com/office/2006/metadata/properties" xmlns:ns2="754fbc98-762c-4a90-9774-edf41ff53b67" targetNamespace="http://schemas.microsoft.com/office/2006/metadata/properties" ma:root="true" ma:fieldsID="aec298c6dc5a8bb722e4e4f30310d181" ns2:_="">
    <xsd:import namespace="754fbc98-762c-4a90-9774-edf41ff53b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4fbc98-762c-4a90-9774-edf41ff53b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7E9386B-B9D4-4DD2-A9A2-BB4405422051}">
  <ds:schemaRefs>
    <ds:schemaRef ds:uri="754fbc98-762c-4a90-9774-edf41ff53b67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516BBB1-1D72-424A-B5A0-2681626E672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F09A9B2-11C0-4F68-986A-02670966B3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4fbc98-762c-4a90-9774-edf41ff53b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45203</TotalTime>
  <Words>70</Words>
  <Application>Microsoft Office PowerPoint</Application>
  <PresentationFormat>Custom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Trade Gothic LT Pro</vt:lpstr>
      <vt:lpstr>Trade Gothic LT Pro Bold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ITK Worksheet Updates</dc:title>
  <dc:creator>Moonisha Rahman</dc:creator>
  <cp:lastModifiedBy>Moonisha Rahman</cp:lastModifiedBy>
  <cp:revision>237</cp:revision>
  <dcterms:created xsi:type="dcterms:W3CDTF">2021-02-16T17:30:35Z</dcterms:created>
  <dcterms:modified xsi:type="dcterms:W3CDTF">2021-06-02T19:13:59Z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0x0101009894E99C172A24489941E5861361F779</vt:lpwstr>
  </property>
</Properties>
</file>