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319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nisha Rahman" initials="MR" lastIdx="46" clrIdx="0">
    <p:extLst>
      <p:ext uri="{19B8F6BF-5375-455C-9EA6-DF929625EA0E}">
        <p15:presenceInfo xmlns:p15="http://schemas.microsoft.com/office/powerpoint/2012/main" userId="S::RAHMANM@MITRE.ORG::6cf91401-9094-4e8f-a695-42ee7077f7e9" providerId="AD"/>
      </p:ext>
    </p:extLst>
  </p:cmAuthor>
  <p:cmAuthor id="2" name="Rachel E Gregorio" initials="REG" lastIdx="9" clrIdx="1">
    <p:extLst>
      <p:ext uri="{19B8F6BF-5375-455C-9EA6-DF929625EA0E}">
        <p15:presenceInfo xmlns:p15="http://schemas.microsoft.com/office/powerpoint/2012/main" userId="S::rgregorio@mitre.org::8bffd36a-0092-49e2-a094-14b10b84ee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EFF"/>
    <a:srgbClr val="0B2338"/>
    <a:srgbClr val="005B93"/>
    <a:srgbClr val="0A2237"/>
    <a:srgbClr val="C8DFF4"/>
    <a:srgbClr val="00B0F0"/>
    <a:srgbClr val="C9EAFF"/>
    <a:srgbClr val="FFFFFF"/>
    <a:srgbClr val="E1F6FF"/>
    <a:srgbClr val="E2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333" autoAdjust="0"/>
  </p:normalViewPr>
  <p:slideViewPr>
    <p:cSldViewPr snapToGrid="0">
      <p:cViewPr varScale="1">
        <p:scale>
          <a:sx n="56" d="100"/>
          <a:sy n="56" d="100"/>
        </p:scale>
        <p:origin x="1440" y="5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C3CCF0-20A0-4277-B884-FCDC13D421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C8C52-E96C-4D62-9306-4F2B3D25D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A0B8-05D5-4D03-BED0-5F9DB4E2AD1C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60679-50D1-49D8-B7AD-A9CF1516F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EA8-AA11-4184-9321-7F5274B19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F5E2-A98F-40FE-8D42-344BEA526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71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9B366-79F4-4B62-AF82-2B8B21D70C18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AF85-23DB-4EF3-AEBB-2F7BA47FD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291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07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AA1B-F833-B74D-8E4B-3A6E9372A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1064" y="269608"/>
            <a:ext cx="1826836" cy="1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C30DF5-EA82-804F-B290-E191C0017C5E}"/>
              </a:ext>
            </a:extLst>
          </p:cNvPr>
          <p:cNvSpPr txBox="1"/>
          <p:nvPr/>
        </p:nvSpPr>
        <p:spPr>
          <a:xfrm>
            <a:off x="169876" y="382737"/>
            <a:ext cx="774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dirty="0">
                <a:solidFill>
                  <a:srgbClr val="00B0F0"/>
                </a:solidFill>
                <a:latin typeface="Trade Gothic LT Pro Bold" panose="020B0803040303020004" pitchFamily="34" charset="0"/>
              </a:rPr>
              <a:t>COMMUNITY MAP: </a:t>
            </a:r>
            <a:r>
              <a:rPr lang="en-US" dirty="0">
                <a:solidFill>
                  <a:srgbClr val="0B2338"/>
                </a:solidFill>
                <a:latin typeface="Trade Gothic LT Pro Bold" panose="020B0803040303020004" pitchFamily="34" charset="0"/>
              </a:rPr>
              <a:t>Build a shared understanding of the environment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 Bold" panose="020B08030403030200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5E66380-90E5-4066-B001-F735DD66EEB4}"/>
              </a:ext>
            </a:extLst>
          </p:cNvPr>
          <p:cNvSpPr txBox="1"/>
          <p:nvPr/>
        </p:nvSpPr>
        <p:spPr>
          <a:xfrm>
            <a:off x="3286844" y="2764249"/>
            <a:ext cx="1213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Trade Gothic LT Pro Bold" panose="020B0503040303020004" pitchFamily="34" charset="77"/>
              </a:rPr>
              <a:t>What Supports?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723865B-690F-4255-B4A6-4A082B23D4B6}"/>
              </a:ext>
            </a:extLst>
          </p:cNvPr>
          <p:cNvSpPr txBox="1"/>
          <p:nvPr/>
        </p:nvSpPr>
        <p:spPr>
          <a:xfrm>
            <a:off x="5641413" y="2516554"/>
            <a:ext cx="12456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u="none" strike="noStrike" baseline="0" dirty="0">
                <a:solidFill>
                  <a:schemeClr val="bg1"/>
                </a:solidFill>
                <a:latin typeface="Trade Gothic LT Pro Bold" panose="020B0503040303020004"/>
              </a:rPr>
              <a:t>Disruptions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1012B21-1F42-44EE-A051-6B9894E01C31}"/>
              </a:ext>
            </a:extLst>
          </p:cNvPr>
          <p:cNvSpPr/>
          <p:nvPr/>
        </p:nvSpPr>
        <p:spPr>
          <a:xfrm>
            <a:off x="276447" y="861242"/>
            <a:ext cx="9526772" cy="6494246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113D640-8193-496A-AAC8-7E5A072B1271}"/>
              </a:ext>
            </a:extLst>
          </p:cNvPr>
          <p:cNvSpPr/>
          <p:nvPr/>
        </p:nvSpPr>
        <p:spPr>
          <a:xfrm>
            <a:off x="1932389" y="1258999"/>
            <a:ext cx="3795270" cy="3908252"/>
          </a:xfrm>
          <a:prstGeom prst="ellipse">
            <a:avLst/>
          </a:prstGeom>
          <a:noFill/>
          <a:ln w="28575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7688E45-E03A-4102-8FDE-9F4A70C14143}"/>
              </a:ext>
            </a:extLst>
          </p:cNvPr>
          <p:cNvSpPr/>
          <p:nvPr/>
        </p:nvSpPr>
        <p:spPr>
          <a:xfrm>
            <a:off x="4874268" y="1259000"/>
            <a:ext cx="3795270" cy="3908252"/>
          </a:xfrm>
          <a:prstGeom prst="ellipse">
            <a:avLst/>
          </a:prstGeom>
          <a:noFill/>
          <a:ln w="28575">
            <a:solidFill>
              <a:srgbClr val="005B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7BD3BF9-748E-4435-AC85-4533954E3DCB}"/>
              </a:ext>
            </a:extLst>
          </p:cNvPr>
          <p:cNvSpPr/>
          <p:nvPr/>
        </p:nvSpPr>
        <p:spPr>
          <a:xfrm>
            <a:off x="3282422" y="3324597"/>
            <a:ext cx="3795270" cy="3908252"/>
          </a:xfrm>
          <a:prstGeom prst="ellipse">
            <a:avLst/>
          </a:prstGeom>
          <a:noFill/>
          <a:ln w="28575">
            <a:solidFill>
              <a:srgbClr val="87D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646B11-F6D3-43DC-A49B-DFE1C189D2DF}"/>
              </a:ext>
            </a:extLst>
          </p:cNvPr>
          <p:cNvSpPr txBox="1"/>
          <p:nvPr/>
        </p:nvSpPr>
        <p:spPr>
          <a:xfrm>
            <a:off x="3067411" y="1416815"/>
            <a:ext cx="16528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Pro Bold" panose="020B0503040303020004"/>
                <a:ea typeface="+mn-ea"/>
                <a:cs typeface="+mn-cs"/>
              </a:rPr>
              <a:t>Allies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650179-9A6B-4EDB-AD51-5AB479CE5251}"/>
              </a:ext>
            </a:extLst>
          </p:cNvPr>
          <p:cNvSpPr txBox="1"/>
          <p:nvPr/>
        </p:nvSpPr>
        <p:spPr>
          <a:xfrm>
            <a:off x="6249255" y="1416814"/>
            <a:ext cx="12756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Pro Bold" panose="020B0503040303020004"/>
                <a:ea typeface="+mn-ea"/>
                <a:cs typeface="+mn-cs"/>
              </a:rPr>
              <a:t>Audiences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EDD0A1-7A21-432E-8049-80CF7081D2FC}"/>
              </a:ext>
            </a:extLst>
          </p:cNvPr>
          <p:cNvSpPr txBox="1"/>
          <p:nvPr/>
        </p:nvSpPr>
        <p:spPr>
          <a:xfrm>
            <a:off x="4565115" y="6395366"/>
            <a:ext cx="12298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Pro Bold" panose="020B0503040303020004"/>
                <a:ea typeface="+mn-ea"/>
                <a:cs typeface="+mn-cs"/>
              </a:rPr>
              <a:t>Influencers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D6880B-F377-4338-B71F-7875ED1ED546}"/>
              </a:ext>
            </a:extLst>
          </p:cNvPr>
          <p:cNvSpPr txBox="1"/>
          <p:nvPr/>
        </p:nvSpPr>
        <p:spPr>
          <a:xfrm>
            <a:off x="2446020" y="1724592"/>
            <a:ext cx="2720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Pro" panose="020B0503040303020004"/>
                <a:ea typeface="+mn-ea"/>
                <a:cs typeface="+mn-cs"/>
              </a:rPr>
              <a:t>Those who work together with you to accomplish the same goal. A trusted source.</a:t>
            </a:r>
            <a:endParaRPr kumimoji="0" lang="en-US" sz="12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e Gothic LT Pro" panose="020B05030403030200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FB97BB-EAC2-47F5-8415-CB0143BA2E3E}"/>
              </a:ext>
            </a:extLst>
          </p:cNvPr>
          <p:cNvSpPr txBox="1"/>
          <p:nvPr/>
        </p:nvSpPr>
        <p:spPr>
          <a:xfrm>
            <a:off x="204886" y="900391"/>
            <a:ext cx="95983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latin typeface="Trade Gothic LT Pro Bold" panose="020B0503040303020004" pitchFamily="34" charset="77"/>
              </a:rPr>
              <a:t>Identify all the potential allies, audiences, and influencers for the topic</a:t>
            </a:r>
            <a:r>
              <a:rPr lang="en-US" sz="1100" i="1" dirty="0">
                <a:latin typeface="Trade Gothic LT Pro" panose="020B0503040303020004" pitchFamily="34" charset="77"/>
              </a:rPr>
              <a:t>. These may be individuals, organizations, or groups.</a:t>
            </a:r>
            <a:endParaRPr kumimoji="0" lang="en-US" sz="16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e Gothic LT Pro" panose="020B0503040303020004" pitchFamily="34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A0F125-6F13-4A54-90F2-D7DC884336D1}"/>
              </a:ext>
            </a:extLst>
          </p:cNvPr>
          <p:cNvSpPr txBox="1"/>
          <p:nvPr/>
        </p:nvSpPr>
        <p:spPr>
          <a:xfrm>
            <a:off x="5539797" y="1738805"/>
            <a:ext cx="26161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Pro" panose="020B0503040303020004"/>
                <a:ea typeface="+mn-ea"/>
                <a:cs typeface="+mn-cs"/>
              </a:rPr>
              <a:t>The intended group who are the direct targets for this topic.</a:t>
            </a:r>
            <a:endParaRPr kumimoji="0" lang="en-US" sz="12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e Gothic LT Pro" panose="020B05030403030200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1ABEF5-0ED1-48D3-8BC3-F6AB03657CA9}"/>
              </a:ext>
            </a:extLst>
          </p:cNvPr>
          <p:cNvSpPr txBox="1"/>
          <p:nvPr/>
        </p:nvSpPr>
        <p:spPr>
          <a:xfrm>
            <a:off x="4046220" y="6668852"/>
            <a:ext cx="2203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ade Gothic LT Pro" panose="020B0503040303020004"/>
                <a:ea typeface="+mn-ea"/>
                <a:cs typeface="+mn-cs"/>
              </a:rPr>
              <a:t>Those who have the power to affect audience decisions.</a:t>
            </a:r>
            <a:endParaRPr kumimoji="0" lang="en-US" sz="12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rade Gothic LT Pro" panose="020B05030403030200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F126FD-E1D4-4377-95C1-AC184B567C98}"/>
              </a:ext>
            </a:extLst>
          </p:cNvPr>
          <p:cNvSpPr txBox="1"/>
          <p:nvPr/>
        </p:nvSpPr>
        <p:spPr>
          <a:xfrm>
            <a:off x="106162" y="7423572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itk.mitre.org</a:t>
            </a: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 | </a:t>
            </a:r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itk@mitre.org</a:t>
            </a:r>
            <a:endParaRPr lang="en-US" sz="900" dirty="0">
              <a:latin typeface="Trade Gothic LT Pro" panose="020B0503040303020004" pitchFamily="34" charset="77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8EAB83-119F-4C8A-949B-DF70C56613C4}"/>
              </a:ext>
            </a:extLst>
          </p:cNvPr>
          <p:cNvSpPr txBox="1"/>
          <p:nvPr/>
        </p:nvSpPr>
        <p:spPr>
          <a:xfrm>
            <a:off x="3720705" y="7433621"/>
            <a:ext cx="5833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© 2021 The MITRE Corporation. All rights reserved. Approved for public release. Distribution unlimited PR_20-01469-11.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4A71CD-F949-4384-B325-BC5F44523458}"/>
              </a:ext>
            </a:extLst>
          </p:cNvPr>
          <p:cNvSpPr txBox="1"/>
          <p:nvPr/>
        </p:nvSpPr>
        <p:spPr>
          <a:xfrm>
            <a:off x="2142181" y="7433621"/>
            <a:ext cx="11785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Community Map V1</a:t>
            </a:r>
          </a:p>
        </p:txBody>
      </p:sp>
    </p:spTree>
    <p:extLst>
      <p:ext uri="{BB962C8B-B14F-4D97-AF65-F5344CB8AC3E}">
        <p14:creationId xmlns:p14="http://schemas.microsoft.com/office/powerpoint/2010/main" val="16104880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B2338"/>
      </a:dk2>
      <a:lt2>
        <a:srgbClr val="E7E6E6"/>
      </a:lt2>
      <a:accent1>
        <a:srgbClr val="E51D3E"/>
      </a:accent1>
      <a:accent2>
        <a:srgbClr val="ED7D31"/>
      </a:accent2>
      <a:accent3>
        <a:srgbClr val="78C044"/>
      </a:accent3>
      <a:accent4>
        <a:srgbClr val="0DA8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4E99C172A24489941E5861361F779" ma:contentTypeVersion="8" ma:contentTypeDescription="Create a new document." ma:contentTypeScope="" ma:versionID="771431e25d0fe5f94154fb889c3e9476">
  <xsd:schema xmlns:xsd="http://www.w3.org/2001/XMLSchema" xmlns:xs="http://www.w3.org/2001/XMLSchema" xmlns:p="http://schemas.microsoft.com/office/2006/metadata/properties" xmlns:ns2="754fbc98-762c-4a90-9774-edf41ff53b67" targetNamespace="http://schemas.microsoft.com/office/2006/metadata/properties" ma:root="true" ma:fieldsID="aec298c6dc5a8bb722e4e4f30310d181" ns2:_="">
    <xsd:import namespace="754fbc98-762c-4a90-9774-edf41ff53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fbc98-762c-4a90-9774-edf41ff53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16BBB1-1D72-424A-B5A0-2681626E67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E9386B-B9D4-4DD2-A9A2-BB4405422051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754fbc98-762c-4a90-9774-edf41ff53b67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F09A9B2-11C0-4F68-986A-02670966B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fbc98-762c-4a90-9774-edf41ff53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45204</TotalTime>
  <Words>114</Words>
  <Application>Microsoft Office PowerPoint</Application>
  <PresentationFormat>Custom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Trade Gothic LT Pro</vt:lpstr>
      <vt:lpstr>Trade Gothic LT Pro 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 Worksheet Updates</dc:title>
  <dc:creator>Moonisha Rahman</dc:creator>
  <cp:lastModifiedBy>Moonisha Rahman</cp:lastModifiedBy>
  <cp:revision>238</cp:revision>
  <dcterms:created xsi:type="dcterms:W3CDTF">2021-02-16T17:30:35Z</dcterms:created>
  <dcterms:modified xsi:type="dcterms:W3CDTF">2021-06-02T19:13:47Z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0x0101009894E99C172A24489941E5861361F779</vt:lpwstr>
  </property>
</Properties>
</file>