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357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nisha Rahman" initials="MR" lastIdx="46" clrIdx="0">
    <p:extLst>
      <p:ext uri="{19B8F6BF-5375-455C-9EA6-DF929625EA0E}">
        <p15:presenceInfo xmlns:p15="http://schemas.microsoft.com/office/powerpoint/2012/main" userId="S::RAHMANM@MITRE.ORG::6cf91401-9094-4e8f-a695-42ee7077f7e9" providerId="AD"/>
      </p:ext>
    </p:extLst>
  </p:cmAuthor>
  <p:cmAuthor id="2" name="Rachel E Gregorio" initials="REG" lastIdx="9" clrIdx="1">
    <p:extLst>
      <p:ext uri="{19B8F6BF-5375-455C-9EA6-DF929625EA0E}">
        <p15:presenceInfo xmlns:p15="http://schemas.microsoft.com/office/powerpoint/2012/main" userId="S::rgregorio@mitre.org::8bffd36a-0092-49e2-a094-14b10b84ee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DEFF"/>
    <a:srgbClr val="0B2338"/>
    <a:srgbClr val="005B93"/>
    <a:srgbClr val="0A2237"/>
    <a:srgbClr val="C8DFF4"/>
    <a:srgbClr val="00B0F0"/>
    <a:srgbClr val="C9EAFF"/>
    <a:srgbClr val="FFFFFF"/>
    <a:srgbClr val="E1F6FF"/>
    <a:srgbClr val="E2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333" autoAdjust="0"/>
  </p:normalViewPr>
  <p:slideViewPr>
    <p:cSldViewPr snapToGrid="0">
      <p:cViewPr varScale="1">
        <p:scale>
          <a:sx n="56" d="100"/>
          <a:sy n="56" d="100"/>
        </p:scale>
        <p:origin x="1440" y="5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C3CCF0-20A0-4277-B884-FCDC13D421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C8C52-E96C-4D62-9306-4F2B3D25D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A0B8-05D5-4D03-BED0-5F9DB4E2AD1C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60679-50D1-49D8-B7AD-A9CF1516F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18EA8-AA11-4184-9321-7F5274B19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1F5E2-A98F-40FE-8D42-344BEA526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71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9B366-79F4-4B62-AF82-2B8B21D70C18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1AF85-23DB-4EF3-AEBB-2F7BA47FD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C76307C-E903-4132-A77E-BC2083EF8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936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07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6CAA1B-F833-B74D-8E4B-3A6E9372A0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1064" y="269608"/>
            <a:ext cx="1826836" cy="1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C30DF5-EA82-804F-B290-E191C0017C5E}"/>
              </a:ext>
            </a:extLst>
          </p:cNvPr>
          <p:cNvSpPr txBox="1"/>
          <p:nvPr/>
        </p:nvSpPr>
        <p:spPr>
          <a:xfrm>
            <a:off x="159243" y="424392"/>
            <a:ext cx="774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ade Gothic LT Pro Bold" panose="020B0803040303020004" pitchFamily="34" charset="0"/>
                <a:ea typeface="+mn-ea"/>
                <a:cs typeface="+mn-cs"/>
              </a:rPr>
              <a:t>MIND MAPPING: </a:t>
            </a:r>
            <a:r>
              <a:rPr lang="en-US" dirty="0">
                <a:solidFill>
                  <a:srgbClr val="0B2338"/>
                </a:solidFill>
                <a:latin typeface="Trade Gothic LT Pro Bold" panose="020B0803040303020004" pitchFamily="34" charset="0"/>
              </a:rPr>
              <a:t>Generate ideas that build on and connect with each other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 Bold" panose="020B0803040303020004" pitchFamily="34" charset="0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1012B21-1F42-44EE-A051-6B9894E01C31}"/>
              </a:ext>
            </a:extLst>
          </p:cNvPr>
          <p:cNvSpPr/>
          <p:nvPr/>
        </p:nvSpPr>
        <p:spPr>
          <a:xfrm>
            <a:off x="276447" y="937516"/>
            <a:ext cx="9526772" cy="6322274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7F1746-2718-4682-A476-71487EB8D14B}"/>
              </a:ext>
            </a:extLst>
          </p:cNvPr>
          <p:cNvSpPr txBox="1"/>
          <p:nvPr/>
        </p:nvSpPr>
        <p:spPr>
          <a:xfrm>
            <a:off x="328724" y="987476"/>
            <a:ext cx="94009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B2338"/>
                </a:solidFill>
                <a:effectLst/>
                <a:uLnTx/>
                <a:uFillTx/>
                <a:latin typeface="Trade Gothic LT Pro" panose="020B0503040303020004" pitchFamily="34" charset="0"/>
                <a:ea typeface="+mn-ea"/>
                <a:cs typeface="+mn-cs"/>
              </a:rPr>
              <a:t>Using images, symbols, and keywords, add related topics that branch out of the main topic. Use multiple colors throughout the mind map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6AFFAC-50BD-4A57-9A6F-00B353B62493}"/>
              </a:ext>
            </a:extLst>
          </p:cNvPr>
          <p:cNvGrpSpPr/>
          <p:nvPr/>
        </p:nvGrpSpPr>
        <p:grpSpPr>
          <a:xfrm>
            <a:off x="3711570" y="2411510"/>
            <a:ext cx="2656525" cy="2949379"/>
            <a:chOff x="3743519" y="1787073"/>
            <a:chExt cx="3359995" cy="3928805"/>
          </a:xfrm>
        </p:grpSpPr>
        <p:pic>
          <p:nvPicPr>
            <p:cNvPr id="17" name="Graphic 16" descr="Head with gears with solid fill">
              <a:extLst>
                <a:ext uri="{FF2B5EF4-FFF2-40B4-BE49-F238E27FC236}">
                  <a16:creationId xmlns:a16="http://schemas.microsoft.com/office/drawing/2014/main" id="{A8213A48-9B2D-404D-8168-7031D33F6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 flipH="1">
              <a:off x="4001539" y="2604125"/>
              <a:ext cx="2564150" cy="2564150"/>
            </a:xfrm>
            <a:prstGeom prst="rect">
              <a:avLst/>
            </a:prstGeom>
          </p:spPr>
        </p:pic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741BE00-FE3C-4A7C-80C9-512DEAACD5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035109" y="5307353"/>
              <a:ext cx="817051" cy="0"/>
            </a:xfrm>
            <a:prstGeom prst="straightConnector1">
              <a:avLst/>
            </a:prstGeom>
            <a:ln w="57150">
              <a:solidFill>
                <a:srgbClr val="87DE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EFDADB6-039B-48E2-9393-7246E7209F30}"/>
                </a:ext>
              </a:extLst>
            </p:cNvPr>
            <p:cNvCxnSpPr>
              <a:cxnSpLocks/>
            </p:cNvCxnSpPr>
            <p:nvPr/>
          </p:nvCxnSpPr>
          <p:spPr>
            <a:xfrm>
              <a:off x="6286463" y="3606448"/>
              <a:ext cx="817051" cy="0"/>
            </a:xfrm>
            <a:prstGeom prst="straightConnector1">
              <a:avLst/>
            </a:prstGeom>
            <a:ln w="57150">
              <a:solidFill>
                <a:srgbClr val="87DE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D68F11E-8DC4-4CCB-9009-EEFC59CCD24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743519" y="3660599"/>
              <a:ext cx="817051" cy="0"/>
            </a:xfrm>
            <a:prstGeom prst="straightConnector1">
              <a:avLst/>
            </a:prstGeom>
            <a:ln w="57150">
              <a:solidFill>
                <a:srgbClr val="87DE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D6EDDF2-B143-4A3A-9E36-D32ACE01E16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035109" y="2195599"/>
              <a:ext cx="817051" cy="0"/>
            </a:xfrm>
            <a:prstGeom prst="straightConnector1">
              <a:avLst/>
            </a:prstGeom>
            <a:ln w="57150">
              <a:solidFill>
                <a:srgbClr val="87DE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63E3420-17A8-482F-86E7-122DC2BE3941}"/>
                </a:ext>
              </a:extLst>
            </p:cNvPr>
            <p:cNvSpPr/>
            <p:nvPr/>
          </p:nvSpPr>
          <p:spPr>
            <a:xfrm>
              <a:off x="4560570" y="2604125"/>
              <a:ext cx="1725893" cy="168719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87DE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75000"/>
                    </a:srgbClr>
                  </a:solidFill>
                  <a:effectLst/>
                  <a:uLnTx/>
                  <a:uFillTx/>
                  <a:latin typeface="Trade Gothic LT Pro Bold" panose="020B0803040303020004" pitchFamily="34" charset="0"/>
                  <a:ea typeface="+mn-ea"/>
                  <a:cs typeface="+mn-cs"/>
                </a:rPr>
                <a:t>Main Topic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2338"/>
                </a:solidFill>
                <a:effectLst/>
                <a:uLnTx/>
                <a:uFillTx/>
                <a:latin typeface="Trade Gothic LT Pro Bold" panose="020B0803040303020004" pitchFamily="34" charset="0"/>
                <a:ea typeface="+mn-ea"/>
                <a:cs typeface="+mn-cs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D8B3D7C-57F3-4C3D-9E00-89656920DB51}"/>
              </a:ext>
            </a:extLst>
          </p:cNvPr>
          <p:cNvSpPr txBox="1"/>
          <p:nvPr/>
        </p:nvSpPr>
        <p:spPr>
          <a:xfrm>
            <a:off x="106162" y="7423572"/>
            <a:ext cx="1569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itk.mitre.org</a:t>
            </a: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 | </a:t>
            </a:r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itk@mitre.org</a:t>
            </a:r>
            <a:endParaRPr lang="en-US" sz="900" dirty="0">
              <a:latin typeface="Trade Gothic LT Pro" panose="020B0503040303020004" pitchFamily="34" charset="77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0B917A-2011-43A1-A5D6-53FBAF58CA84}"/>
              </a:ext>
            </a:extLst>
          </p:cNvPr>
          <p:cNvSpPr txBox="1"/>
          <p:nvPr/>
        </p:nvSpPr>
        <p:spPr>
          <a:xfrm>
            <a:off x="3720705" y="7433621"/>
            <a:ext cx="5833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© 2021 The MITRE Corporation. All rights reserved. Approved for public release. Distribution unlimited PR_20-01469-11.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07A084-AD82-4F94-BAD2-B367F7BDDFBF}"/>
              </a:ext>
            </a:extLst>
          </p:cNvPr>
          <p:cNvSpPr txBox="1"/>
          <p:nvPr/>
        </p:nvSpPr>
        <p:spPr>
          <a:xfrm>
            <a:off x="2190274" y="7433621"/>
            <a:ext cx="10823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Mind Mapping V1</a:t>
            </a:r>
          </a:p>
        </p:txBody>
      </p:sp>
    </p:spTree>
    <p:extLst>
      <p:ext uri="{BB962C8B-B14F-4D97-AF65-F5344CB8AC3E}">
        <p14:creationId xmlns:p14="http://schemas.microsoft.com/office/powerpoint/2010/main" val="21120965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0B2338"/>
      </a:dk2>
      <a:lt2>
        <a:srgbClr val="E7E6E6"/>
      </a:lt2>
      <a:accent1>
        <a:srgbClr val="E51D3E"/>
      </a:accent1>
      <a:accent2>
        <a:srgbClr val="ED7D31"/>
      </a:accent2>
      <a:accent3>
        <a:srgbClr val="78C044"/>
      </a:accent3>
      <a:accent4>
        <a:srgbClr val="0DA8D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94E99C172A24489941E5861361F779" ma:contentTypeVersion="8" ma:contentTypeDescription="Create a new document." ma:contentTypeScope="" ma:versionID="771431e25d0fe5f94154fb889c3e9476">
  <xsd:schema xmlns:xsd="http://www.w3.org/2001/XMLSchema" xmlns:xs="http://www.w3.org/2001/XMLSchema" xmlns:p="http://schemas.microsoft.com/office/2006/metadata/properties" xmlns:ns2="754fbc98-762c-4a90-9774-edf41ff53b67" targetNamespace="http://schemas.microsoft.com/office/2006/metadata/properties" ma:root="true" ma:fieldsID="aec298c6dc5a8bb722e4e4f30310d181" ns2:_="">
    <xsd:import namespace="754fbc98-762c-4a90-9774-edf41ff53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fbc98-762c-4a90-9774-edf41ff53b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516BBB1-1D72-424A-B5A0-2681626E67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09A9B2-11C0-4F68-986A-02670966B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fbc98-762c-4a90-9774-edf41ff53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E9386B-B9D4-4DD2-A9A2-BB440542205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754fbc98-762c-4a90-9774-edf41ff53b67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45202</TotalTime>
  <Words>76</Words>
  <Application>Microsoft Office PowerPoint</Application>
  <PresentationFormat>Custom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Trade Gothic LT Pro</vt:lpstr>
      <vt:lpstr>Trade Gothic LT Pro Bold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 Worksheet Updates</dc:title>
  <dc:creator>Moonisha Rahman</dc:creator>
  <cp:lastModifiedBy>Moonisha Rahman</cp:lastModifiedBy>
  <cp:revision>237</cp:revision>
  <dcterms:created xsi:type="dcterms:W3CDTF">2021-02-16T17:30:35Z</dcterms:created>
  <dcterms:modified xsi:type="dcterms:W3CDTF">2021-06-02T19:12:55Z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0x0101009894E99C172A24489941E5861361F779</vt:lpwstr>
  </property>
</Properties>
</file>