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Lst>
  <p:notesMasterIdLst>
    <p:notesMasterId r:id="rId7"/>
  </p:notesMasterIdLst>
  <p:sldIdLst>
    <p:sldId id="279" r:id="rId5"/>
    <p:sldId id="280" r:id="rId6"/>
  </p:sldIdLst>
  <p:sldSz cx="10058400" cy="7772400"/>
  <p:notesSz cx="6858000" cy="9144000"/>
  <p:embeddedFontLst>
    <p:embeddedFont>
      <p:font typeface="Calibri" panose="020F0502020204030204" pitchFamily="34" charset="0"/>
      <p:regular r:id="rId8"/>
      <p:bold r:id="rId9"/>
      <p:italic r:id="rId10"/>
      <p:boldItalic r:id="rId11"/>
    </p:embeddedFont>
    <p:embeddedFont>
      <p:font typeface="Trade Gothic LT Pro" panose="020B0503040303020004" pitchFamily="34" charset="77"/>
      <p:regular r:id="rId12"/>
      <p:bold r:id="rId13"/>
      <p:italic r:id="rId14"/>
      <p:boldItalic r:id="rId15"/>
    </p:embeddedFont>
    <p:embeddedFont>
      <p:font typeface="Trade Gothic LT Pro Bold" panose="020B0503040303020004" pitchFamily="34" charset="77"/>
      <p:bold r:id="rId16"/>
      <p:italic r:id="rId17"/>
      <p:boldItalic r:id="rId18"/>
    </p:embeddedFont>
    <p:embeddedFont>
      <p:font typeface="Trade Gothic LT Pro Cn" panose="020B0506040303020004" pitchFamily="34" charset="77"/>
      <p:regular r:id="rId19"/>
      <p:bold r:id="rId20"/>
      <p:italic r:id="rId21"/>
      <p:boldItalic r:id="rId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656" userDrawn="1">
          <p15:clr>
            <a:srgbClr val="A4A3A4"/>
          </p15:clr>
        </p15:guide>
        <p15:guide id="2" pos="120" userDrawn="1">
          <p15:clr>
            <a:srgbClr val="A4A3A4"/>
          </p15:clr>
        </p15:guide>
        <p15:guide id="3" pos="6216" userDrawn="1">
          <p15:clr>
            <a:srgbClr val="A4A3A4"/>
          </p15:clr>
        </p15:guide>
        <p15:guide id="4" orient="horz" pos="336" userDrawn="1">
          <p15:clr>
            <a:srgbClr val="A4A3A4"/>
          </p15:clr>
        </p15:guide>
        <p15:guide id="5" orient="horz" pos="4776" userDrawn="1">
          <p15:clr>
            <a:srgbClr val="A4A3A4"/>
          </p15:clr>
        </p15:guide>
        <p15:guide id="6" orient="horz" pos="264" userDrawn="1">
          <p15:clr>
            <a:srgbClr val="A4A3A4"/>
          </p15:clr>
        </p15:guide>
        <p15:guide id="7" orient="horz" pos="120" userDrawn="1">
          <p15:clr>
            <a:srgbClr val="A4A3A4"/>
          </p15:clr>
        </p15:guide>
        <p15:guide id="8" orient="horz" pos="4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2338"/>
    <a:srgbClr val="87DEFF"/>
    <a:srgbClr val="7E8284"/>
    <a:srgbClr val="005B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219"/>
    <p:restoredTop sz="94663"/>
  </p:normalViewPr>
  <p:slideViewPr>
    <p:cSldViewPr snapToGrid="0" snapToObjects="1">
      <p:cViewPr varScale="1">
        <p:scale>
          <a:sx n="99" d="100"/>
          <a:sy n="99" d="100"/>
        </p:scale>
        <p:origin x="1064" y="184"/>
      </p:cViewPr>
      <p:guideLst>
        <p:guide orient="horz" pos="4656"/>
        <p:guide pos="120"/>
        <p:guide pos="6216"/>
        <p:guide orient="horz" pos="336"/>
        <p:guide orient="horz" pos="4776"/>
        <p:guide orient="horz" pos="264"/>
        <p:guide orient="horz" pos="120"/>
        <p:guide orient="horz" pos="4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font" Target="fonts/font11.fntdata"/><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14.fntdata"/><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font" Target="fonts/font10.fntdata"/><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font" Target="fonts/font9.fntdata"/><Relationship Id="rId20" Type="http://schemas.openxmlformats.org/officeDocument/2006/relationships/font" Target="fonts/font1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4.fntdata"/><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font" Target="fonts/font8.fntdata"/><Relationship Id="rId23" Type="http://schemas.openxmlformats.org/officeDocument/2006/relationships/presProps" Target="presProps.xml"/><Relationship Id="rId10" Type="http://schemas.openxmlformats.org/officeDocument/2006/relationships/font" Target="fonts/font3.fntdata"/><Relationship Id="rId19"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font" Target="fonts/font7.fntdata"/><Relationship Id="rId22" Type="http://schemas.openxmlformats.org/officeDocument/2006/relationships/font" Target="fonts/font15.fntdata"/><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 Choi" userId="465d3fa6-3cb8-4078-93f1-e29079db7d40" providerId="ADAL" clId="{5AECB791-0091-8645-8ECA-E86222FEA87B}"/>
    <pc:docChg chg="modSld">
      <pc:chgData name="Jen Choi" userId="465d3fa6-3cb8-4078-93f1-e29079db7d40" providerId="ADAL" clId="{5AECB791-0091-8645-8ECA-E86222FEA87B}" dt="2021-04-20T21:38:51.040" v="4" actId="1036"/>
      <pc:docMkLst>
        <pc:docMk/>
      </pc:docMkLst>
      <pc:sldChg chg="modSp mod">
        <pc:chgData name="Jen Choi" userId="465d3fa6-3cb8-4078-93f1-e29079db7d40" providerId="ADAL" clId="{5AECB791-0091-8645-8ECA-E86222FEA87B}" dt="2021-04-20T21:38:51.040" v="4" actId="1036"/>
        <pc:sldMkLst>
          <pc:docMk/>
          <pc:sldMk cId="485965387" sldId="279"/>
        </pc:sldMkLst>
        <pc:spChg chg="mod">
          <ac:chgData name="Jen Choi" userId="465d3fa6-3cb8-4078-93f1-e29079db7d40" providerId="ADAL" clId="{5AECB791-0091-8645-8ECA-E86222FEA87B}" dt="2021-04-20T21:38:51.040" v="4" actId="1036"/>
          <ac:spMkLst>
            <pc:docMk/>
            <pc:sldMk cId="485965387" sldId="279"/>
            <ac:spMk id="69" creationId="{91CFFDD7-6CD2-D044-9559-6E17715CDCC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2A3137-D5B2-A84D-BD68-B272F59DF4EA}" type="datetimeFigureOut">
              <a:rPr lang="en-US" smtClean="0"/>
              <a:t>4/20/21</a:t>
            </a:fld>
            <a:endParaRPr lang="en-US"/>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727DF2-AA70-9048-BACE-ED71861A92D4}" type="slidenum">
              <a:rPr lang="en-US" smtClean="0"/>
              <a:t>‹#›</a:t>
            </a:fld>
            <a:endParaRPr lang="en-US"/>
          </a:p>
        </p:txBody>
      </p:sp>
    </p:spTree>
    <p:extLst>
      <p:ext uri="{BB962C8B-B14F-4D97-AF65-F5344CB8AC3E}">
        <p14:creationId xmlns:p14="http://schemas.microsoft.com/office/powerpoint/2010/main" val="3655284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727DF2-AA70-9048-BACE-ED71861A92D4}" type="slidenum">
              <a:rPr lang="en-US" smtClean="0"/>
              <a:t>1</a:t>
            </a:fld>
            <a:endParaRPr lang="en-US"/>
          </a:p>
        </p:txBody>
      </p:sp>
    </p:spTree>
    <p:extLst>
      <p:ext uri="{BB962C8B-B14F-4D97-AF65-F5344CB8AC3E}">
        <p14:creationId xmlns:p14="http://schemas.microsoft.com/office/powerpoint/2010/main" val="3486470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7583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36CAA1B-F833-B74D-8E4B-3A6E9372A07F}"/>
              </a:ext>
            </a:extLst>
          </p:cNvPr>
          <p:cNvPicPr>
            <a:picLocks noChangeAspect="1"/>
          </p:cNvPicPr>
          <p:nvPr userDrawn="1"/>
        </p:nvPicPr>
        <p:blipFill>
          <a:blip r:embed="rId3"/>
          <a:stretch>
            <a:fillRect/>
          </a:stretch>
        </p:blipFill>
        <p:spPr>
          <a:xfrm>
            <a:off x="8041064" y="269608"/>
            <a:ext cx="1826836" cy="159086"/>
          </a:xfrm>
          <a:prstGeom prst="rect">
            <a:avLst/>
          </a:prstGeom>
        </p:spPr>
      </p:pic>
      <p:sp>
        <p:nvSpPr>
          <p:cNvPr id="8" name="TextBox 7">
            <a:extLst>
              <a:ext uri="{FF2B5EF4-FFF2-40B4-BE49-F238E27FC236}">
                <a16:creationId xmlns:a16="http://schemas.microsoft.com/office/drawing/2014/main" id="{7C536446-C962-8745-8F1A-5C1B8FF56AD6}"/>
              </a:ext>
            </a:extLst>
          </p:cNvPr>
          <p:cNvSpPr txBox="1"/>
          <p:nvPr userDrawn="1"/>
        </p:nvSpPr>
        <p:spPr>
          <a:xfrm>
            <a:off x="106162" y="7423572"/>
            <a:ext cx="1569660" cy="230832"/>
          </a:xfrm>
          <a:prstGeom prst="rect">
            <a:avLst/>
          </a:prstGeom>
          <a:noFill/>
        </p:spPr>
        <p:txBody>
          <a:bodyPr wrap="none" rtlCol="0">
            <a:spAutoFit/>
          </a:bodyPr>
          <a:lstStyle/>
          <a:p>
            <a:r>
              <a:rPr lang="en-US" sz="900" dirty="0" err="1">
                <a:latin typeface="Trade Gothic LT Pro" panose="020B0503040303020004" pitchFamily="34" charset="77"/>
                <a:cs typeface="Arial" panose="020B0604020202020204" pitchFamily="34" charset="0"/>
              </a:rPr>
              <a:t>itk.mitre.org</a:t>
            </a:r>
            <a:r>
              <a:rPr lang="en-US" sz="900" dirty="0">
                <a:latin typeface="Trade Gothic LT Pro" panose="020B0503040303020004" pitchFamily="34" charset="77"/>
                <a:cs typeface="Arial" panose="020B0604020202020204" pitchFamily="34" charset="0"/>
              </a:rPr>
              <a:t> | </a:t>
            </a:r>
            <a:r>
              <a:rPr lang="en-US" sz="900" dirty="0" err="1">
                <a:latin typeface="Trade Gothic LT Pro" panose="020B0503040303020004" pitchFamily="34" charset="77"/>
                <a:cs typeface="Arial" panose="020B0604020202020204" pitchFamily="34" charset="0"/>
              </a:rPr>
              <a:t>itk@mitre.org</a:t>
            </a:r>
            <a:endParaRPr lang="en-US" sz="900" dirty="0">
              <a:latin typeface="Trade Gothic LT Pro" panose="020B0503040303020004" pitchFamily="34" charset="77"/>
              <a:cs typeface="Arial" panose="020B0604020202020204" pitchFamily="34" charset="0"/>
            </a:endParaRPr>
          </a:p>
        </p:txBody>
      </p:sp>
      <p:sp>
        <p:nvSpPr>
          <p:cNvPr id="9" name="TextBox 8">
            <a:extLst>
              <a:ext uri="{FF2B5EF4-FFF2-40B4-BE49-F238E27FC236}">
                <a16:creationId xmlns:a16="http://schemas.microsoft.com/office/drawing/2014/main" id="{8C39EAAF-DA8C-8549-94C4-F11F8B2D3C90}"/>
              </a:ext>
            </a:extLst>
          </p:cNvPr>
          <p:cNvSpPr txBox="1"/>
          <p:nvPr userDrawn="1"/>
        </p:nvSpPr>
        <p:spPr>
          <a:xfrm>
            <a:off x="3720705" y="7433621"/>
            <a:ext cx="6324167" cy="230832"/>
          </a:xfrm>
          <a:prstGeom prst="rect">
            <a:avLst/>
          </a:prstGeom>
          <a:noFill/>
        </p:spPr>
        <p:txBody>
          <a:bodyPr wrap="none" rtlCol="0">
            <a:spAutoFit/>
          </a:bodyPr>
          <a:lstStyle/>
          <a:p>
            <a:pPr lvl="0">
              <a:defRPr/>
            </a:pPr>
            <a:r>
              <a:rPr lang="en-US" sz="900" dirty="0">
                <a:latin typeface="Trade Gothic LT Pro" panose="020B0503040303020004" pitchFamily="34" charset="77"/>
                <a:cs typeface="Arial" panose="020B0604020202020204" pitchFamily="34" charset="0"/>
              </a:rPr>
              <a:t>© 2020 The MITRE Corporation. All rights reserved. Approved for public release. Distribution unlimited PR_20-01469-4.</a:t>
            </a:r>
          </a:p>
        </p:txBody>
      </p:sp>
      <p:sp>
        <p:nvSpPr>
          <p:cNvPr id="10" name="TextBox 9">
            <a:extLst>
              <a:ext uri="{FF2B5EF4-FFF2-40B4-BE49-F238E27FC236}">
                <a16:creationId xmlns:a16="http://schemas.microsoft.com/office/drawing/2014/main" id="{68B56AE4-6908-424A-A466-7CC4B2E5EF28}"/>
              </a:ext>
            </a:extLst>
          </p:cNvPr>
          <p:cNvSpPr txBox="1"/>
          <p:nvPr userDrawn="1"/>
        </p:nvSpPr>
        <p:spPr>
          <a:xfrm>
            <a:off x="1928980" y="7433621"/>
            <a:ext cx="1604927" cy="230832"/>
          </a:xfrm>
          <a:prstGeom prst="rect">
            <a:avLst/>
          </a:prstGeom>
          <a:noFill/>
        </p:spPr>
        <p:txBody>
          <a:bodyPr wrap="none" rtlCol="0">
            <a:spAutoFit/>
          </a:bodyPr>
          <a:lstStyle/>
          <a:p>
            <a:pPr algn="ctr"/>
            <a:r>
              <a:rPr lang="en-US" sz="900" dirty="0">
                <a:latin typeface="Trade Gothic LT Pro" panose="020B0503040303020004" pitchFamily="34" charset="77"/>
                <a:cs typeface="Arial" panose="020B0604020202020204" pitchFamily="34" charset="0"/>
              </a:rPr>
              <a:t>Problem Framing Canvas V3</a:t>
            </a:r>
          </a:p>
        </p:txBody>
      </p:sp>
    </p:spTree>
    <p:extLst>
      <p:ext uri="{BB962C8B-B14F-4D97-AF65-F5344CB8AC3E}">
        <p14:creationId xmlns:p14="http://schemas.microsoft.com/office/powerpoint/2010/main" val="3406188475"/>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1005840" rtl="0" eaLnBrk="1" latinLnBrk="0" hangingPunct="1">
        <a:lnSpc>
          <a:spcPct val="90000"/>
        </a:lnSpc>
        <a:spcBef>
          <a:spcPct val="0"/>
        </a:spcBef>
        <a:buNone/>
        <a:defRPr sz="4840" kern="1200">
          <a:solidFill>
            <a:schemeClr val="tx1"/>
          </a:solidFill>
          <a:latin typeface="Arial" panose="020B0604020202020204" pitchFamily="34" charset="0"/>
          <a:ea typeface="+mj-ea"/>
          <a:cs typeface="Arial" panose="020B0604020202020204" pitchFamily="34" charset="0"/>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Arial" panose="020B0604020202020204" pitchFamily="34" charset="0"/>
          <a:ea typeface="+mn-ea"/>
          <a:cs typeface="Arial" panose="020B0604020202020204" pitchFamily="34" charset="0"/>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Arial" panose="020B0604020202020204" pitchFamily="34" charset="0"/>
          <a:ea typeface="+mn-ea"/>
          <a:cs typeface="Arial" panose="020B0604020202020204" pitchFamily="34" charset="0"/>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Arial" panose="020B0604020202020204" pitchFamily="34" charset="0"/>
          <a:ea typeface="+mn-ea"/>
          <a:cs typeface="Arial" panose="020B0604020202020204" pitchFamily="34" charset="0"/>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Arial" panose="020B0604020202020204" pitchFamily="34" charset="0"/>
          <a:ea typeface="+mn-ea"/>
          <a:cs typeface="Arial" panose="020B0604020202020204" pitchFamily="34" charset="0"/>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07212F-1776-5144-9583-72996E899833}"/>
              </a:ext>
            </a:extLst>
          </p:cNvPr>
          <p:cNvSpPr txBox="1"/>
          <p:nvPr/>
        </p:nvSpPr>
        <p:spPr>
          <a:xfrm>
            <a:off x="103987" y="103554"/>
            <a:ext cx="6697667" cy="461665"/>
          </a:xfrm>
          <a:prstGeom prst="rect">
            <a:avLst/>
          </a:prstGeom>
          <a:noFill/>
        </p:spPr>
        <p:txBody>
          <a:bodyPr wrap="none" rtlCol="0">
            <a:spAutoFit/>
          </a:bodyPr>
          <a:lstStyle/>
          <a:p>
            <a:r>
              <a:rPr lang="en-US" sz="2400" b="1" dirty="0">
                <a:solidFill>
                  <a:srgbClr val="00B0F0"/>
                </a:solidFill>
                <a:latin typeface="Trade Gothic LT Pro Bold" panose="020B0503040303020004" pitchFamily="34" charset="77"/>
              </a:rPr>
              <a:t>PROBLEM FRAMING CANVAS: </a:t>
            </a:r>
            <a:r>
              <a:rPr lang="en-US" b="1" dirty="0">
                <a:solidFill>
                  <a:schemeClr val="tx2"/>
                </a:solidFill>
                <a:latin typeface="Trade Gothic LT Pro Bold" panose="020B0503040303020004" pitchFamily="34" charset="77"/>
              </a:rPr>
              <a:t>Defining the Right Problem</a:t>
            </a:r>
          </a:p>
        </p:txBody>
      </p:sp>
      <p:sp>
        <p:nvSpPr>
          <p:cNvPr id="8" name="Rectangle 7">
            <a:extLst>
              <a:ext uri="{FF2B5EF4-FFF2-40B4-BE49-F238E27FC236}">
                <a16:creationId xmlns:a16="http://schemas.microsoft.com/office/drawing/2014/main" id="{A4BA246B-55B6-624B-BAD6-7481CAFAB042}"/>
              </a:ext>
            </a:extLst>
          </p:cNvPr>
          <p:cNvSpPr/>
          <p:nvPr/>
        </p:nvSpPr>
        <p:spPr>
          <a:xfrm>
            <a:off x="190500" y="543232"/>
            <a:ext cx="9677400" cy="2998702"/>
          </a:xfrm>
          <a:prstGeom prst="rect">
            <a:avLst/>
          </a:prstGeom>
          <a:noFill/>
          <a:ln w="19050">
            <a:solidFill>
              <a:srgbClr val="0B23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567557A-53BA-4747-93E2-87765A55762C}"/>
              </a:ext>
            </a:extLst>
          </p:cNvPr>
          <p:cNvSpPr/>
          <p:nvPr/>
        </p:nvSpPr>
        <p:spPr>
          <a:xfrm>
            <a:off x="190500" y="3542071"/>
            <a:ext cx="9677400" cy="2998702"/>
          </a:xfrm>
          <a:prstGeom prst="rect">
            <a:avLst/>
          </a:prstGeom>
          <a:noFill/>
          <a:ln w="19050">
            <a:solidFill>
              <a:srgbClr val="0B23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910033C-5850-814E-BCF1-725DB0E104C2}"/>
              </a:ext>
            </a:extLst>
          </p:cNvPr>
          <p:cNvSpPr/>
          <p:nvPr/>
        </p:nvSpPr>
        <p:spPr>
          <a:xfrm>
            <a:off x="190500" y="6540772"/>
            <a:ext cx="9677400" cy="859048"/>
          </a:xfrm>
          <a:prstGeom prst="rect">
            <a:avLst/>
          </a:prstGeom>
          <a:noFill/>
          <a:ln w="19050">
            <a:solidFill>
              <a:srgbClr val="0B23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B630EFE-2FC7-1E4F-9289-C7DB265C29AC}"/>
              </a:ext>
            </a:extLst>
          </p:cNvPr>
          <p:cNvSpPr/>
          <p:nvPr/>
        </p:nvSpPr>
        <p:spPr>
          <a:xfrm>
            <a:off x="190500" y="543232"/>
            <a:ext cx="256540" cy="2998702"/>
          </a:xfrm>
          <a:prstGeom prst="rect">
            <a:avLst/>
          </a:prstGeom>
          <a:solidFill>
            <a:schemeClr val="tx2"/>
          </a:solidFill>
          <a:ln w="19050">
            <a:solidFill>
              <a:srgbClr val="0B23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8" name="Rectangle 17">
            <a:extLst>
              <a:ext uri="{FF2B5EF4-FFF2-40B4-BE49-F238E27FC236}">
                <a16:creationId xmlns:a16="http://schemas.microsoft.com/office/drawing/2014/main" id="{6A993C88-874A-0747-A200-6121321AD330}"/>
              </a:ext>
            </a:extLst>
          </p:cNvPr>
          <p:cNvSpPr/>
          <p:nvPr/>
        </p:nvSpPr>
        <p:spPr>
          <a:xfrm>
            <a:off x="190500" y="3540432"/>
            <a:ext cx="256540" cy="2998702"/>
          </a:xfrm>
          <a:prstGeom prst="rect">
            <a:avLst/>
          </a:prstGeom>
          <a:solidFill>
            <a:srgbClr val="005B93"/>
          </a:solidFill>
          <a:ln w="19050">
            <a:solidFill>
              <a:srgbClr val="0B23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F8A2726-ED37-BA4B-B9E7-99FEE2297962}"/>
              </a:ext>
            </a:extLst>
          </p:cNvPr>
          <p:cNvSpPr/>
          <p:nvPr/>
        </p:nvSpPr>
        <p:spPr>
          <a:xfrm>
            <a:off x="190500" y="6539134"/>
            <a:ext cx="256540" cy="859048"/>
          </a:xfrm>
          <a:prstGeom prst="rect">
            <a:avLst/>
          </a:prstGeom>
          <a:solidFill>
            <a:srgbClr val="87DEFF"/>
          </a:solidFill>
          <a:ln w="19050">
            <a:solidFill>
              <a:srgbClr val="0B23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67E1DAF0-3CCF-B241-A6F9-B56E0954F6CD}"/>
              </a:ext>
            </a:extLst>
          </p:cNvPr>
          <p:cNvSpPr txBox="1"/>
          <p:nvPr/>
        </p:nvSpPr>
        <p:spPr>
          <a:xfrm rot="16200000">
            <a:off x="-153490" y="1914325"/>
            <a:ext cx="955711" cy="276999"/>
          </a:xfrm>
          <a:prstGeom prst="rect">
            <a:avLst/>
          </a:prstGeom>
          <a:noFill/>
        </p:spPr>
        <p:txBody>
          <a:bodyPr wrap="none" rtlCol="0">
            <a:spAutoFit/>
          </a:bodyPr>
          <a:lstStyle/>
          <a:p>
            <a:r>
              <a:rPr lang="en-US" sz="1200" b="1" dirty="0">
                <a:solidFill>
                  <a:schemeClr val="bg1"/>
                </a:solidFill>
                <a:latin typeface="Trade Gothic LT Pro Bold" panose="020B0503040303020004" pitchFamily="34" charset="77"/>
              </a:rPr>
              <a:t>Look Inward</a:t>
            </a:r>
          </a:p>
        </p:txBody>
      </p:sp>
      <p:sp>
        <p:nvSpPr>
          <p:cNvPr id="21" name="TextBox 20">
            <a:extLst>
              <a:ext uri="{FF2B5EF4-FFF2-40B4-BE49-F238E27FC236}">
                <a16:creationId xmlns:a16="http://schemas.microsoft.com/office/drawing/2014/main" id="{3124213A-4C6B-4547-9081-647C150CAA37}"/>
              </a:ext>
            </a:extLst>
          </p:cNvPr>
          <p:cNvSpPr txBox="1"/>
          <p:nvPr/>
        </p:nvSpPr>
        <p:spPr>
          <a:xfrm rot="16200000">
            <a:off x="-195969" y="4901365"/>
            <a:ext cx="1040670" cy="276999"/>
          </a:xfrm>
          <a:prstGeom prst="rect">
            <a:avLst/>
          </a:prstGeom>
          <a:noFill/>
        </p:spPr>
        <p:txBody>
          <a:bodyPr wrap="none" rtlCol="0">
            <a:spAutoFit/>
          </a:bodyPr>
          <a:lstStyle/>
          <a:p>
            <a:r>
              <a:rPr lang="en-US" sz="1200" b="1" dirty="0">
                <a:solidFill>
                  <a:schemeClr val="bg1"/>
                </a:solidFill>
                <a:latin typeface="Trade Gothic LT Pro Bold" panose="020B0503040303020004" pitchFamily="34" charset="77"/>
              </a:rPr>
              <a:t>Look Outward</a:t>
            </a:r>
          </a:p>
        </p:txBody>
      </p:sp>
      <p:sp>
        <p:nvSpPr>
          <p:cNvPr id="22" name="TextBox 21">
            <a:extLst>
              <a:ext uri="{FF2B5EF4-FFF2-40B4-BE49-F238E27FC236}">
                <a16:creationId xmlns:a16="http://schemas.microsoft.com/office/drawing/2014/main" id="{C1059EAF-E59D-E84D-ABB8-8D5602AB5733}"/>
              </a:ext>
            </a:extLst>
          </p:cNvPr>
          <p:cNvSpPr txBox="1"/>
          <p:nvPr/>
        </p:nvSpPr>
        <p:spPr>
          <a:xfrm rot="16200000">
            <a:off x="-28455" y="6822261"/>
            <a:ext cx="705642" cy="276999"/>
          </a:xfrm>
          <a:prstGeom prst="rect">
            <a:avLst/>
          </a:prstGeom>
          <a:noFill/>
        </p:spPr>
        <p:txBody>
          <a:bodyPr wrap="none" rtlCol="0">
            <a:spAutoFit/>
          </a:bodyPr>
          <a:lstStyle/>
          <a:p>
            <a:r>
              <a:rPr lang="en-US" sz="1200" b="1" dirty="0">
                <a:latin typeface="Trade Gothic LT Pro Bold" panose="020B0503040303020004" pitchFamily="34" charset="77"/>
              </a:rPr>
              <a:t>Reframe</a:t>
            </a:r>
          </a:p>
        </p:txBody>
      </p:sp>
      <p:cxnSp>
        <p:nvCxnSpPr>
          <p:cNvPr id="24" name="Straight Connector 23">
            <a:extLst>
              <a:ext uri="{FF2B5EF4-FFF2-40B4-BE49-F238E27FC236}">
                <a16:creationId xmlns:a16="http://schemas.microsoft.com/office/drawing/2014/main" id="{91E6ABB5-166F-B94A-ACC5-979B4D9F66B0}"/>
              </a:ext>
            </a:extLst>
          </p:cNvPr>
          <p:cNvCxnSpPr>
            <a:cxnSpLocks/>
          </p:cNvCxnSpPr>
          <p:nvPr/>
        </p:nvCxnSpPr>
        <p:spPr>
          <a:xfrm>
            <a:off x="2328425" y="543232"/>
            <a:ext cx="0" cy="5995902"/>
          </a:xfrm>
          <a:prstGeom prst="line">
            <a:avLst/>
          </a:prstGeom>
          <a:ln w="9525">
            <a:solidFill>
              <a:srgbClr val="7E8284"/>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E028D4A-EFE0-5849-92F3-11A3FE64ACEA}"/>
              </a:ext>
            </a:extLst>
          </p:cNvPr>
          <p:cNvCxnSpPr>
            <a:cxnSpLocks/>
          </p:cNvCxnSpPr>
          <p:nvPr/>
        </p:nvCxnSpPr>
        <p:spPr>
          <a:xfrm>
            <a:off x="4213786" y="543232"/>
            <a:ext cx="0" cy="5995902"/>
          </a:xfrm>
          <a:prstGeom prst="line">
            <a:avLst/>
          </a:prstGeom>
          <a:ln w="9525">
            <a:solidFill>
              <a:srgbClr val="7E8284"/>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023E46C-FADD-7D4B-AE96-ED387FC4811C}"/>
              </a:ext>
            </a:extLst>
          </p:cNvPr>
          <p:cNvCxnSpPr>
            <a:cxnSpLocks/>
          </p:cNvCxnSpPr>
          <p:nvPr/>
        </p:nvCxnSpPr>
        <p:spPr>
          <a:xfrm>
            <a:off x="7041826" y="543232"/>
            <a:ext cx="0" cy="2997200"/>
          </a:xfrm>
          <a:prstGeom prst="line">
            <a:avLst/>
          </a:prstGeom>
          <a:ln w="9525">
            <a:solidFill>
              <a:srgbClr val="7E8284"/>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4D4FEAB-C8ED-0044-8DF0-C25A3029802C}"/>
              </a:ext>
            </a:extLst>
          </p:cNvPr>
          <p:cNvCxnSpPr>
            <a:cxnSpLocks/>
          </p:cNvCxnSpPr>
          <p:nvPr/>
        </p:nvCxnSpPr>
        <p:spPr>
          <a:xfrm>
            <a:off x="7984504" y="3886200"/>
            <a:ext cx="0" cy="2651432"/>
          </a:xfrm>
          <a:prstGeom prst="line">
            <a:avLst/>
          </a:prstGeom>
          <a:ln w="3175">
            <a:solidFill>
              <a:srgbClr val="7E8284"/>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1366EB2-5479-2040-95C2-D3A07EA5C01B}"/>
              </a:ext>
            </a:extLst>
          </p:cNvPr>
          <p:cNvCxnSpPr>
            <a:cxnSpLocks/>
          </p:cNvCxnSpPr>
          <p:nvPr/>
        </p:nvCxnSpPr>
        <p:spPr>
          <a:xfrm>
            <a:off x="6099143" y="3540432"/>
            <a:ext cx="0" cy="2997200"/>
          </a:xfrm>
          <a:prstGeom prst="line">
            <a:avLst/>
          </a:prstGeom>
          <a:ln w="9525">
            <a:solidFill>
              <a:srgbClr val="7E8284"/>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E5678AD2-1AD5-5247-84C8-6FA9BB155831}"/>
              </a:ext>
            </a:extLst>
          </p:cNvPr>
          <p:cNvSpPr txBox="1"/>
          <p:nvPr/>
        </p:nvSpPr>
        <p:spPr>
          <a:xfrm>
            <a:off x="440397" y="596217"/>
            <a:ext cx="1531188" cy="276999"/>
          </a:xfrm>
          <a:prstGeom prst="rect">
            <a:avLst/>
          </a:prstGeom>
          <a:noFill/>
        </p:spPr>
        <p:txBody>
          <a:bodyPr wrap="none" rtlCol="0">
            <a:spAutoFit/>
          </a:bodyPr>
          <a:lstStyle/>
          <a:p>
            <a:r>
              <a:rPr lang="en-US" sz="1200" b="1" dirty="0">
                <a:latin typeface="Trade Gothic LT Pro Bold" panose="020B0503040303020004" pitchFamily="34" charset="77"/>
              </a:rPr>
              <a:t>What is the problem?</a:t>
            </a:r>
          </a:p>
        </p:txBody>
      </p:sp>
      <p:sp>
        <p:nvSpPr>
          <p:cNvPr id="37" name="TextBox 36">
            <a:extLst>
              <a:ext uri="{FF2B5EF4-FFF2-40B4-BE49-F238E27FC236}">
                <a16:creationId xmlns:a16="http://schemas.microsoft.com/office/drawing/2014/main" id="{65665BBD-EB51-BB4D-BE91-DEC935FC7754}"/>
              </a:ext>
            </a:extLst>
          </p:cNvPr>
          <p:cNvSpPr txBox="1"/>
          <p:nvPr/>
        </p:nvSpPr>
        <p:spPr>
          <a:xfrm>
            <a:off x="440397" y="784752"/>
            <a:ext cx="688009" cy="253916"/>
          </a:xfrm>
          <a:prstGeom prst="rect">
            <a:avLst/>
          </a:prstGeom>
          <a:noFill/>
        </p:spPr>
        <p:txBody>
          <a:bodyPr wrap="none" rtlCol="0">
            <a:spAutoFit/>
          </a:bodyPr>
          <a:lstStyle/>
          <a:p>
            <a:r>
              <a:rPr lang="en-US" sz="1000" i="1" dirty="0">
                <a:latin typeface="Trade Gothic LT Pro Cn" panose="020B0506040303020004" pitchFamily="34" charset="77"/>
              </a:rPr>
              <a:t>Describe it</a:t>
            </a:r>
          </a:p>
        </p:txBody>
      </p:sp>
      <p:sp>
        <p:nvSpPr>
          <p:cNvPr id="38" name="TextBox 37">
            <a:extLst>
              <a:ext uri="{FF2B5EF4-FFF2-40B4-BE49-F238E27FC236}">
                <a16:creationId xmlns:a16="http://schemas.microsoft.com/office/drawing/2014/main" id="{7A893F35-18EC-DA47-A303-EC657CF877E8}"/>
              </a:ext>
            </a:extLst>
          </p:cNvPr>
          <p:cNvSpPr txBox="1"/>
          <p:nvPr/>
        </p:nvSpPr>
        <p:spPr>
          <a:xfrm>
            <a:off x="440397" y="2142212"/>
            <a:ext cx="1095172" cy="246221"/>
          </a:xfrm>
          <a:prstGeom prst="rect">
            <a:avLst/>
          </a:prstGeom>
          <a:noFill/>
        </p:spPr>
        <p:txBody>
          <a:bodyPr wrap="none" rtlCol="0">
            <a:spAutoFit/>
          </a:bodyPr>
          <a:lstStyle/>
          <a:p>
            <a:r>
              <a:rPr lang="en-US" sz="1000" i="1" dirty="0">
                <a:latin typeface="Trade Gothic LT Pro Cn" panose="020B0506040303020004" pitchFamily="34" charset="77"/>
              </a:rPr>
              <a:t>List some symptoms</a:t>
            </a:r>
          </a:p>
        </p:txBody>
      </p:sp>
      <p:sp>
        <p:nvSpPr>
          <p:cNvPr id="39" name="TextBox 38">
            <a:extLst>
              <a:ext uri="{FF2B5EF4-FFF2-40B4-BE49-F238E27FC236}">
                <a16:creationId xmlns:a16="http://schemas.microsoft.com/office/drawing/2014/main" id="{1E4089B6-37E8-0441-909D-7A9F8A29977B}"/>
              </a:ext>
            </a:extLst>
          </p:cNvPr>
          <p:cNvSpPr txBox="1"/>
          <p:nvPr/>
        </p:nvSpPr>
        <p:spPr>
          <a:xfrm>
            <a:off x="2306904" y="596217"/>
            <a:ext cx="1832553" cy="276999"/>
          </a:xfrm>
          <a:prstGeom prst="rect">
            <a:avLst/>
          </a:prstGeom>
          <a:noFill/>
        </p:spPr>
        <p:txBody>
          <a:bodyPr wrap="none" rtlCol="0">
            <a:spAutoFit/>
          </a:bodyPr>
          <a:lstStyle/>
          <a:p>
            <a:r>
              <a:rPr lang="en-US" sz="1200" b="1" dirty="0">
                <a:latin typeface="Trade Gothic LT Pro Bold" panose="020B0503040303020004" pitchFamily="34" charset="77"/>
              </a:rPr>
              <a:t>Why haven’t we solved it?</a:t>
            </a:r>
          </a:p>
        </p:txBody>
      </p:sp>
      <p:sp>
        <p:nvSpPr>
          <p:cNvPr id="40" name="TextBox 39">
            <a:extLst>
              <a:ext uri="{FF2B5EF4-FFF2-40B4-BE49-F238E27FC236}">
                <a16:creationId xmlns:a16="http://schemas.microsoft.com/office/drawing/2014/main" id="{D1D7976A-4A8A-B74A-AA89-45BE5B3BC7D6}"/>
              </a:ext>
            </a:extLst>
          </p:cNvPr>
          <p:cNvSpPr txBox="1"/>
          <p:nvPr/>
        </p:nvSpPr>
        <p:spPr>
          <a:xfrm>
            <a:off x="2297477" y="803606"/>
            <a:ext cx="1760418" cy="2631490"/>
          </a:xfrm>
          <a:prstGeom prst="rect">
            <a:avLst/>
          </a:prstGeom>
          <a:noFill/>
        </p:spPr>
        <p:txBody>
          <a:bodyPr wrap="none" rtlCol="0">
            <a:spAutoFit/>
          </a:bodyPr>
          <a:lstStyle/>
          <a:p>
            <a:r>
              <a:rPr lang="en-US" sz="1100" dirty="0">
                <a:latin typeface="Trade Gothic LT Pro" panose="020B0503040303020004" pitchFamily="34" charset="77"/>
              </a:rPr>
              <a:t>☐ It’s new</a:t>
            </a:r>
          </a:p>
          <a:p>
            <a:r>
              <a:rPr lang="en-US" sz="1100" dirty="0">
                <a:latin typeface="Trade Gothic LT Pro" panose="020B0503040303020004" pitchFamily="34" charset="77"/>
              </a:rPr>
              <a:t>☐ It’s hard</a:t>
            </a:r>
          </a:p>
          <a:p>
            <a:r>
              <a:rPr lang="en-US" sz="1100" dirty="0">
                <a:latin typeface="Trade Gothic LT Pro" panose="020B0503040303020004" pitchFamily="34" charset="77"/>
              </a:rPr>
              <a:t>☐ It’s low priority</a:t>
            </a:r>
          </a:p>
          <a:p>
            <a:r>
              <a:rPr lang="en-US" sz="1100" dirty="0">
                <a:latin typeface="Trade Gothic LT Pro" panose="020B0503040303020004" pitchFamily="34" charset="77"/>
              </a:rPr>
              <a:t>☐ Lack of resources</a:t>
            </a:r>
          </a:p>
          <a:p>
            <a:r>
              <a:rPr lang="en-US" sz="1100" dirty="0">
                <a:latin typeface="Trade Gothic LT Pro" panose="020B0503040303020004" pitchFamily="34" charset="77"/>
              </a:rPr>
              <a:t>☐ Lack of authority</a:t>
            </a:r>
          </a:p>
          <a:p>
            <a:r>
              <a:rPr lang="en-US" sz="1100" dirty="0">
                <a:latin typeface="Trade Gothic LT Pro" panose="020B0503040303020004" pitchFamily="34" charset="77"/>
              </a:rPr>
              <a:t>☐ A (situational) inequity</a:t>
            </a:r>
          </a:p>
          <a:p>
            <a:r>
              <a:rPr lang="en-US" sz="1100" dirty="0">
                <a:latin typeface="Trade Gothic LT Pro" panose="020B0503040303020004" pitchFamily="34" charset="77"/>
              </a:rPr>
              <a:t>☐ Other: ______________</a:t>
            </a:r>
          </a:p>
          <a:p>
            <a:endParaRPr lang="en-US" sz="1100" dirty="0">
              <a:latin typeface="Trade Gothic LT Pro" panose="020B0503040303020004" pitchFamily="34" charset="77"/>
            </a:endParaRPr>
          </a:p>
          <a:p>
            <a:endParaRPr lang="en-US" sz="1100" dirty="0">
              <a:latin typeface="Trade Gothic LT Pro" panose="020B0503040303020004" pitchFamily="34" charset="77"/>
            </a:endParaRPr>
          </a:p>
          <a:p>
            <a:endParaRPr lang="en-US" sz="1100" dirty="0">
              <a:latin typeface="Trade Gothic LT Pro" panose="020B0503040303020004" pitchFamily="34" charset="77"/>
            </a:endParaRPr>
          </a:p>
          <a:p>
            <a:endParaRPr lang="en-US" sz="1100" dirty="0">
              <a:latin typeface="Trade Gothic LT Pro" panose="020B0503040303020004" pitchFamily="34" charset="77"/>
            </a:endParaRPr>
          </a:p>
          <a:p>
            <a:endParaRPr lang="en-US" sz="1100" dirty="0">
              <a:latin typeface="Trade Gothic LT Pro" panose="020B0503040303020004" pitchFamily="34" charset="77"/>
            </a:endParaRPr>
          </a:p>
          <a:p>
            <a:endParaRPr lang="en-US" sz="1100" dirty="0">
              <a:latin typeface="Trade Gothic LT Pro" panose="020B0503040303020004" pitchFamily="34" charset="77"/>
            </a:endParaRPr>
          </a:p>
          <a:p>
            <a:endParaRPr lang="en-US" sz="1100" dirty="0">
              <a:latin typeface="Trade Gothic LT Pro" panose="020B0503040303020004" pitchFamily="34" charset="77"/>
            </a:endParaRPr>
          </a:p>
          <a:p>
            <a:endParaRPr lang="en-US" sz="1100" dirty="0">
              <a:latin typeface="Trade Gothic LT Pro" panose="020B0503040303020004" pitchFamily="34" charset="77"/>
            </a:endParaRPr>
          </a:p>
        </p:txBody>
      </p:sp>
      <p:sp>
        <p:nvSpPr>
          <p:cNvPr id="41" name="TextBox 40">
            <a:extLst>
              <a:ext uri="{FF2B5EF4-FFF2-40B4-BE49-F238E27FC236}">
                <a16:creationId xmlns:a16="http://schemas.microsoft.com/office/drawing/2014/main" id="{F591CEC3-97A3-264A-819A-D6376591187E}"/>
              </a:ext>
            </a:extLst>
          </p:cNvPr>
          <p:cNvSpPr txBox="1"/>
          <p:nvPr/>
        </p:nvSpPr>
        <p:spPr>
          <a:xfrm>
            <a:off x="2306904" y="2142212"/>
            <a:ext cx="893193" cy="246221"/>
          </a:xfrm>
          <a:prstGeom prst="rect">
            <a:avLst/>
          </a:prstGeom>
          <a:noFill/>
        </p:spPr>
        <p:txBody>
          <a:bodyPr wrap="none" rtlCol="0">
            <a:spAutoFit/>
          </a:bodyPr>
          <a:lstStyle/>
          <a:p>
            <a:r>
              <a:rPr lang="en-US" sz="1000" i="1" dirty="0">
                <a:latin typeface="Trade Gothic LT Pro Cn" panose="020B0506040303020004" pitchFamily="34" charset="77"/>
              </a:rPr>
              <a:t>Explain more…</a:t>
            </a:r>
          </a:p>
        </p:txBody>
      </p:sp>
      <p:sp>
        <p:nvSpPr>
          <p:cNvPr id="42" name="TextBox 41">
            <a:extLst>
              <a:ext uri="{FF2B5EF4-FFF2-40B4-BE49-F238E27FC236}">
                <a16:creationId xmlns:a16="http://schemas.microsoft.com/office/drawing/2014/main" id="{1FB6AA49-35A4-0F4A-8582-39A1B8963C87}"/>
              </a:ext>
            </a:extLst>
          </p:cNvPr>
          <p:cNvSpPr txBox="1"/>
          <p:nvPr/>
        </p:nvSpPr>
        <p:spPr>
          <a:xfrm>
            <a:off x="4192265" y="596217"/>
            <a:ext cx="2250937" cy="276999"/>
          </a:xfrm>
          <a:prstGeom prst="rect">
            <a:avLst/>
          </a:prstGeom>
          <a:noFill/>
        </p:spPr>
        <p:txBody>
          <a:bodyPr wrap="none" rtlCol="0">
            <a:spAutoFit/>
          </a:bodyPr>
          <a:lstStyle/>
          <a:p>
            <a:r>
              <a:rPr lang="en-US" sz="1200" b="1" dirty="0">
                <a:latin typeface="Trade Gothic LT Pro Bold" panose="020B0503040303020004" pitchFamily="34" charset="77"/>
              </a:rPr>
              <a:t>How are we part of the problem?</a:t>
            </a:r>
          </a:p>
        </p:txBody>
      </p:sp>
      <p:cxnSp>
        <p:nvCxnSpPr>
          <p:cNvPr id="43" name="Straight Connector 42">
            <a:extLst>
              <a:ext uri="{FF2B5EF4-FFF2-40B4-BE49-F238E27FC236}">
                <a16:creationId xmlns:a16="http://schemas.microsoft.com/office/drawing/2014/main" id="{814E6D6D-DC84-9945-8F93-26AEA6086DEC}"/>
              </a:ext>
            </a:extLst>
          </p:cNvPr>
          <p:cNvCxnSpPr>
            <a:cxnSpLocks/>
          </p:cNvCxnSpPr>
          <p:nvPr/>
        </p:nvCxnSpPr>
        <p:spPr>
          <a:xfrm flipV="1">
            <a:off x="4213786" y="1574969"/>
            <a:ext cx="2828040" cy="4856"/>
          </a:xfrm>
          <a:prstGeom prst="line">
            <a:avLst/>
          </a:prstGeom>
          <a:ln w="9525">
            <a:solidFill>
              <a:srgbClr val="7E8284"/>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70AC094C-65C7-6347-9A6B-8C589E815140}"/>
              </a:ext>
            </a:extLst>
          </p:cNvPr>
          <p:cNvSpPr txBox="1"/>
          <p:nvPr/>
        </p:nvSpPr>
        <p:spPr>
          <a:xfrm>
            <a:off x="4192264" y="1620786"/>
            <a:ext cx="2828029" cy="646331"/>
          </a:xfrm>
          <a:prstGeom prst="rect">
            <a:avLst/>
          </a:prstGeom>
          <a:noFill/>
        </p:spPr>
        <p:txBody>
          <a:bodyPr wrap="square" rtlCol="0">
            <a:spAutoFit/>
          </a:bodyPr>
          <a:lstStyle/>
          <a:p>
            <a:r>
              <a:rPr lang="en-US" sz="1200" b="1" dirty="0">
                <a:latin typeface="Trade Gothic LT Pro Bold" panose="020B0503040303020004" pitchFamily="34" charset="77"/>
              </a:rPr>
              <a:t>What assumptions and biases surround this problem? </a:t>
            </a:r>
            <a:r>
              <a:rPr lang="en-US" sz="1000" i="1" dirty="0">
                <a:latin typeface="Trade Gothic LT Pro Cn" panose="020B0506040303020004" pitchFamily="34" charset="77"/>
              </a:rPr>
              <a:t>Individual, system, explicit, implicit…</a:t>
            </a:r>
          </a:p>
          <a:p>
            <a:endParaRPr lang="en-US" sz="1200" b="1" dirty="0">
              <a:latin typeface="Trade Gothic LT Pro Bold" panose="020B0503040303020004" pitchFamily="34" charset="77"/>
            </a:endParaRPr>
          </a:p>
        </p:txBody>
      </p:sp>
      <p:sp>
        <p:nvSpPr>
          <p:cNvPr id="47" name="TextBox 46">
            <a:extLst>
              <a:ext uri="{FF2B5EF4-FFF2-40B4-BE49-F238E27FC236}">
                <a16:creationId xmlns:a16="http://schemas.microsoft.com/office/drawing/2014/main" id="{5A864174-D054-4744-852E-A37CCE1837C5}"/>
              </a:ext>
            </a:extLst>
          </p:cNvPr>
          <p:cNvSpPr txBox="1"/>
          <p:nvPr/>
        </p:nvSpPr>
        <p:spPr>
          <a:xfrm>
            <a:off x="4192264" y="2667985"/>
            <a:ext cx="2884123" cy="246221"/>
          </a:xfrm>
          <a:prstGeom prst="rect">
            <a:avLst/>
          </a:prstGeom>
          <a:noFill/>
        </p:spPr>
        <p:txBody>
          <a:bodyPr wrap="none" rtlCol="0">
            <a:spAutoFit/>
          </a:bodyPr>
          <a:lstStyle/>
          <a:p>
            <a:r>
              <a:rPr lang="en-US" sz="1000" i="1" dirty="0">
                <a:latin typeface="Trade Gothic LT Pro Cn" panose="020B0506040303020004" pitchFamily="34" charset="77"/>
              </a:rPr>
              <a:t>Which of these might be redesigned, reframed, or removed? </a:t>
            </a:r>
          </a:p>
        </p:txBody>
      </p:sp>
      <p:sp>
        <p:nvSpPr>
          <p:cNvPr id="48" name="TextBox 47">
            <a:extLst>
              <a:ext uri="{FF2B5EF4-FFF2-40B4-BE49-F238E27FC236}">
                <a16:creationId xmlns:a16="http://schemas.microsoft.com/office/drawing/2014/main" id="{B768BEC9-1124-E144-9989-35AFBBA31B77}"/>
              </a:ext>
            </a:extLst>
          </p:cNvPr>
          <p:cNvSpPr txBox="1"/>
          <p:nvPr/>
        </p:nvSpPr>
        <p:spPr>
          <a:xfrm>
            <a:off x="7025900" y="596217"/>
            <a:ext cx="2190023" cy="276999"/>
          </a:xfrm>
          <a:prstGeom prst="rect">
            <a:avLst/>
          </a:prstGeom>
          <a:noFill/>
        </p:spPr>
        <p:txBody>
          <a:bodyPr wrap="none" rtlCol="0">
            <a:spAutoFit/>
          </a:bodyPr>
          <a:lstStyle/>
          <a:p>
            <a:r>
              <a:rPr lang="en-US" sz="1200" b="1" dirty="0">
                <a:latin typeface="Trade Gothic LT Pro Bold" panose="020B0503040303020004" pitchFamily="34" charset="77"/>
              </a:rPr>
              <a:t>Who experiences the problem? </a:t>
            </a:r>
          </a:p>
        </p:txBody>
      </p:sp>
      <p:sp>
        <p:nvSpPr>
          <p:cNvPr id="49" name="TextBox 48">
            <a:extLst>
              <a:ext uri="{FF2B5EF4-FFF2-40B4-BE49-F238E27FC236}">
                <a16:creationId xmlns:a16="http://schemas.microsoft.com/office/drawing/2014/main" id="{99AF0C17-2C22-A04D-89B8-A988766A033C}"/>
              </a:ext>
            </a:extLst>
          </p:cNvPr>
          <p:cNvSpPr txBox="1"/>
          <p:nvPr/>
        </p:nvSpPr>
        <p:spPr>
          <a:xfrm>
            <a:off x="7025899" y="1281603"/>
            <a:ext cx="1915909" cy="246221"/>
          </a:xfrm>
          <a:prstGeom prst="rect">
            <a:avLst/>
          </a:prstGeom>
          <a:noFill/>
        </p:spPr>
        <p:txBody>
          <a:bodyPr wrap="none" rtlCol="0">
            <a:spAutoFit/>
          </a:bodyPr>
          <a:lstStyle/>
          <a:p>
            <a:r>
              <a:rPr lang="en-US" sz="1000" i="1" dirty="0">
                <a:latin typeface="Trade Gothic LT Pro Cn" panose="020B0506040303020004" pitchFamily="34" charset="77"/>
              </a:rPr>
              <a:t>When and where do they experience it?</a:t>
            </a:r>
          </a:p>
        </p:txBody>
      </p:sp>
      <p:sp>
        <p:nvSpPr>
          <p:cNvPr id="50" name="TextBox 49">
            <a:extLst>
              <a:ext uri="{FF2B5EF4-FFF2-40B4-BE49-F238E27FC236}">
                <a16:creationId xmlns:a16="http://schemas.microsoft.com/office/drawing/2014/main" id="{E95344FA-1242-7945-AB98-281B44CB0A08}"/>
              </a:ext>
            </a:extLst>
          </p:cNvPr>
          <p:cNvSpPr txBox="1"/>
          <p:nvPr/>
        </p:nvSpPr>
        <p:spPr>
          <a:xfrm>
            <a:off x="7025899" y="1974940"/>
            <a:ext cx="1972015" cy="246221"/>
          </a:xfrm>
          <a:prstGeom prst="rect">
            <a:avLst/>
          </a:prstGeom>
          <a:noFill/>
        </p:spPr>
        <p:txBody>
          <a:bodyPr wrap="none" rtlCol="0">
            <a:spAutoFit/>
          </a:bodyPr>
          <a:lstStyle/>
          <a:p>
            <a:r>
              <a:rPr lang="en-US" sz="1000" i="1" dirty="0">
                <a:latin typeface="Trade Gothic LT Pro Cn" panose="020B0506040303020004" pitchFamily="34" charset="77"/>
              </a:rPr>
              <a:t>What consequences do they experience?</a:t>
            </a:r>
          </a:p>
        </p:txBody>
      </p:sp>
      <p:sp>
        <p:nvSpPr>
          <p:cNvPr id="51" name="TextBox 50">
            <a:extLst>
              <a:ext uri="{FF2B5EF4-FFF2-40B4-BE49-F238E27FC236}">
                <a16:creationId xmlns:a16="http://schemas.microsoft.com/office/drawing/2014/main" id="{CCE94C3A-193F-1D4A-98D7-B5D127EA3AE5}"/>
              </a:ext>
            </a:extLst>
          </p:cNvPr>
          <p:cNvSpPr txBox="1"/>
          <p:nvPr/>
        </p:nvSpPr>
        <p:spPr>
          <a:xfrm>
            <a:off x="7025899" y="2678327"/>
            <a:ext cx="2241319" cy="246221"/>
          </a:xfrm>
          <a:prstGeom prst="rect">
            <a:avLst/>
          </a:prstGeom>
          <a:noFill/>
        </p:spPr>
        <p:txBody>
          <a:bodyPr wrap="none" rtlCol="0">
            <a:spAutoFit/>
          </a:bodyPr>
          <a:lstStyle/>
          <a:p>
            <a:r>
              <a:rPr lang="en-US" sz="1000" i="1" dirty="0">
                <a:latin typeface="Trade Gothic LT Pro Cn" panose="020B0506040303020004" pitchFamily="34" charset="77"/>
              </a:rPr>
              <a:t>How do lived experiences of the problem vary?</a:t>
            </a:r>
          </a:p>
        </p:txBody>
      </p:sp>
      <p:sp>
        <p:nvSpPr>
          <p:cNvPr id="52" name="TextBox 51">
            <a:extLst>
              <a:ext uri="{FF2B5EF4-FFF2-40B4-BE49-F238E27FC236}">
                <a16:creationId xmlns:a16="http://schemas.microsoft.com/office/drawing/2014/main" id="{A7FD47A9-7C82-094B-B6E0-D4C19A28E900}"/>
              </a:ext>
            </a:extLst>
          </p:cNvPr>
          <p:cNvSpPr txBox="1"/>
          <p:nvPr/>
        </p:nvSpPr>
        <p:spPr>
          <a:xfrm>
            <a:off x="440398" y="3590625"/>
            <a:ext cx="1857080" cy="430887"/>
          </a:xfrm>
          <a:prstGeom prst="rect">
            <a:avLst/>
          </a:prstGeom>
          <a:noFill/>
        </p:spPr>
        <p:txBody>
          <a:bodyPr wrap="square" rtlCol="0">
            <a:spAutoFit/>
          </a:bodyPr>
          <a:lstStyle/>
          <a:p>
            <a:r>
              <a:rPr lang="en-US" sz="1200" b="1" dirty="0">
                <a:latin typeface="Trade Gothic LT Pro Bold" panose="020B0503040303020004" pitchFamily="34" charset="77"/>
              </a:rPr>
              <a:t>Who else has it? </a:t>
            </a:r>
            <a:r>
              <a:rPr lang="en-US" sz="1000" i="1" dirty="0">
                <a:latin typeface="Trade Gothic LT Pro Cn" panose="020B0506040303020004" pitchFamily="34" charset="77"/>
              </a:rPr>
              <a:t>Colleagues, competitors, other domains, etc.</a:t>
            </a:r>
            <a:endParaRPr lang="en-US" sz="1000" b="1" dirty="0">
              <a:latin typeface="Trade Gothic LT Pro Bold" panose="020B0503040303020004" pitchFamily="34" charset="77"/>
            </a:endParaRPr>
          </a:p>
        </p:txBody>
      </p:sp>
      <p:sp>
        <p:nvSpPr>
          <p:cNvPr id="53" name="TextBox 52">
            <a:extLst>
              <a:ext uri="{FF2B5EF4-FFF2-40B4-BE49-F238E27FC236}">
                <a16:creationId xmlns:a16="http://schemas.microsoft.com/office/drawing/2014/main" id="{EDB423A3-BFBA-C843-8B7F-3C312B32B9D7}"/>
              </a:ext>
            </a:extLst>
          </p:cNvPr>
          <p:cNvSpPr txBox="1"/>
          <p:nvPr/>
        </p:nvSpPr>
        <p:spPr>
          <a:xfrm>
            <a:off x="440397" y="5046185"/>
            <a:ext cx="1306768" cy="246221"/>
          </a:xfrm>
          <a:prstGeom prst="rect">
            <a:avLst/>
          </a:prstGeom>
          <a:noFill/>
        </p:spPr>
        <p:txBody>
          <a:bodyPr wrap="none" rtlCol="0">
            <a:spAutoFit/>
          </a:bodyPr>
          <a:lstStyle/>
          <a:p>
            <a:r>
              <a:rPr lang="en-US" sz="1000" i="1" dirty="0">
                <a:latin typeface="Trade Gothic LT Pro Cn" panose="020B0506040303020004" pitchFamily="34" charset="77"/>
              </a:rPr>
              <a:t>How do they </a:t>
            </a:r>
            <a:r>
              <a:rPr lang="en-US" sz="1000" b="1" i="1" dirty="0">
                <a:latin typeface="Trade Gothic LT Pro Cn" panose="020B0506040303020004" pitchFamily="34" charset="77"/>
              </a:rPr>
              <a:t>deal</a:t>
            </a:r>
            <a:r>
              <a:rPr lang="en-US" sz="1000" i="1" dirty="0">
                <a:latin typeface="Trade Gothic LT Pro Cn" panose="020B0506040303020004" pitchFamily="34" charset="77"/>
              </a:rPr>
              <a:t> with it?</a:t>
            </a:r>
          </a:p>
        </p:txBody>
      </p:sp>
      <p:sp>
        <p:nvSpPr>
          <p:cNvPr id="54" name="TextBox 53">
            <a:extLst>
              <a:ext uri="{FF2B5EF4-FFF2-40B4-BE49-F238E27FC236}">
                <a16:creationId xmlns:a16="http://schemas.microsoft.com/office/drawing/2014/main" id="{0633AACB-F749-A542-B69D-BFB452170EE7}"/>
              </a:ext>
            </a:extLst>
          </p:cNvPr>
          <p:cNvSpPr txBox="1"/>
          <p:nvPr/>
        </p:nvSpPr>
        <p:spPr>
          <a:xfrm>
            <a:off x="2309392" y="3590625"/>
            <a:ext cx="1857080" cy="584775"/>
          </a:xfrm>
          <a:prstGeom prst="rect">
            <a:avLst/>
          </a:prstGeom>
          <a:noFill/>
        </p:spPr>
        <p:txBody>
          <a:bodyPr wrap="square" rtlCol="0">
            <a:spAutoFit/>
          </a:bodyPr>
          <a:lstStyle/>
          <a:p>
            <a:r>
              <a:rPr lang="en-US" sz="1200" b="1" dirty="0">
                <a:latin typeface="Trade Gothic LT Pro Bold" panose="020B0503040303020004" pitchFamily="34" charset="77"/>
              </a:rPr>
              <a:t>Who does not have it? </a:t>
            </a:r>
            <a:r>
              <a:rPr lang="en-US" sz="1000" i="1" dirty="0">
                <a:latin typeface="Trade Gothic LT Pro Cn" panose="020B0506040303020004" pitchFamily="34" charset="77"/>
              </a:rPr>
              <a:t>Colleagues, competitors, other domains, etc.</a:t>
            </a:r>
            <a:endParaRPr lang="en-US" sz="1000" b="1" dirty="0">
              <a:latin typeface="Trade Gothic LT Pro Bold" panose="020B0503040303020004" pitchFamily="34" charset="77"/>
            </a:endParaRPr>
          </a:p>
        </p:txBody>
      </p:sp>
      <p:sp>
        <p:nvSpPr>
          <p:cNvPr id="55" name="TextBox 54">
            <a:extLst>
              <a:ext uri="{FF2B5EF4-FFF2-40B4-BE49-F238E27FC236}">
                <a16:creationId xmlns:a16="http://schemas.microsoft.com/office/drawing/2014/main" id="{22A4AB84-EF60-6445-9AA6-46837DCBB9C0}"/>
              </a:ext>
            </a:extLst>
          </p:cNvPr>
          <p:cNvSpPr txBox="1"/>
          <p:nvPr/>
        </p:nvSpPr>
        <p:spPr>
          <a:xfrm>
            <a:off x="2309392" y="5037588"/>
            <a:ext cx="1857080" cy="276999"/>
          </a:xfrm>
          <a:prstGeom prst="rect">
            <a:avLst/>
          </a:prstGeom>
          <a:noFill/>
        </p:spPr>
        <p:txBody>
          <a:bodyPr wrap="square" rtlCol="0">
            <a:spAutoFit/>
          </a:bodyPr>
          <a:lstStyle/>
          <a:p>
            <a:r>
              <a:rPr lang="en-US" sz="1200" b="1" dirty="0">
                <a:latin typeface="Trade Gothic LT Pro Bold" panose="020B0503040303020004" pitchFamily="34" charset="77"/>
              </a:rPr>
              <a:t>Why not?</a:t>
            </a:r>
            <a:endParaRPr lang="en-US" sz="1000" b="1" dirty="0">
              <a:latin typeface="Trade Gothic LT Pro Bold" panose="020B0503040303020004" pitchFamily="34" charset="77"/>
            </a:endParaRPr>
          </a:p>
        </p:txBody>
      </p:sp>
      <p:sp>
        <p:nvSpPr>
          <p:cNvPr id="56" name="TextBox 55">
            <a:extLst>
              <a:ext uri="{FF2B5EF4-FFF2-40B4-BE49-F238E27FC236}">
                <a16:creationId xmlns:a16="http://schemas.microsoft.com/office/drawing/2014/main" id="{5F64F456-9B54-7E44-93C8-2C41CB9C2899}"/>
              </a:ext>
            </a:extLst>
          </p:cNvPr>
          <p:cNvSpPr txBox="1"/>
          <p:nvPr/>
        </p:nvSpPr>
        <p:spPr>
          <a:xfrm>
            <a:off x="2297477" y="5244978"/>
            <a:ext cx="1760418" cy="2292935"/>
          </a:xfrm>
          <a:prstGeom prst="rect">
            <a:avLst/>
          </a:prstGeom>
          <a:noFill/>
        </p:spPr>
        <p:txBody>
          <a:bodyPr wrap="none" rtlCol="0">
            <a:spAutoFit/>
          </a:bodyPr>
          <a:lstStyle/>
          <a:p>
            <a:r>
              <a:rPr lang="en-US" sz="1100" dirty="0">
                <a:latin typeface="Trade Gothic LT Pro" panose="020B0503040303020004" pitchFamily="34" charset="77"/>
              </a:rPr>
              <a:t>☐ Avoided</a:t>
            </a:r>
          </a:p>
          <a:p>
            <a:r>
              <a:rPr lang="en-US" sz="1100" dirty="0">
                <a:latin typeface="Trade Gothic LT Pro" panose="020B0503040303020004" pitchFamily="34" charset="77"/>
              </a:rPr>
              <a:t>☐ Mitigated</a:t>
            </a:r>
          </a:p>
          <a:p>
            <a:r>
              <a:rPr lang="en-US" sz="1100" dirty="0">
                <a:latin typeface="Trade Gothic LT Pro" panose="020B0503040303020004" pitchFamily="34" charset="77"/>
              </a:rPr>
              <a:t>☐ Solved</a:t>
            </a:r>
          </a:p>
          <a:p>
            <a:r>
              <a:rPr lang="en-US" sz="1100" dirty="0">
                <a:latin typeface="Trade Gothic LT Pro" panose="020B0503040303020004" pitchFamily="34" charset="77"/>
              </a:rPr>
              <a:t>☐ Transferred</a:t>
            </a:r>
          </a:p>
          <a:p>
            <a:r>
              <a:rPr lang="en-US" sz="1100" dirty="0">
                <a:latin typeface="Trade Gothic LT Pro" panose="020B0503040303020004" pitchFamily="34" charset="77"/>
              </a:rPr>
              <a:t>☐ Other: ______________</a:t>
            </a:r>
          </a:p>
          <a:p>
            <a:endParaRPr lang="en-US" sz="1100" dirty="0">
              <a:latin typeface="Trade Gothic LT Pro" panose="020B0503040303020004" pitchFamily="34" charset="77"/>
            </a:endParaRPr>
          </a:p>
          <a:p>
            <a:endParaRPr lang="en-US" sz="1100" dirty="0">
              <a:latin typeface="Trade Gothic LT Pro" panose="020B0503040303020004" pitchFamily="34" charset="77"/>
            </a:endParaRPr>
          </a:p>
          <a:p>
            <a:endParaRPr lang="en-US" sz="1100" dirty="0">
              <a:latin typeface="Trade Gothic LT Pro" panose="020B0503040303020004" pitchFamily="34" charset="77"/>
            </a:endParaRPr>
          </a:p>
          <a:p>
            <a:endParaRPr lang="en-US" sz="1100" dirty="0">
              <a:latin typeface="Trade Gothic LT Pro" panose="020B0503040303020004" pitchFamily="34" charset="77"/>
            </a:endParaRPr>
          </a:p>
          <a:p>
            <a:endParaRPr lang="en-US" sz="1100" dirty="0">
              <a:latin typeface="Trade Gothic LT Pro" panose="020B0503040303020004" pitchFamily="34" charset="77"/>
            </a:endParaRPr>
          </a:p>
          <a:p>
            <a:endParaRPr lang="en-US" sz="1100" dirty="0">
              <a:latin typeface="Trade Gothic LT Pro" panose="020B0503040303020004" pitchFamily="34" charset="77"/>
            </a:endParaRPr>
          </a:p>
          <a:p>
            <a:endParaRPr lang="en-US" sz="1100" dirty="0">
              <a:latin typeface="Trade Gothic LT Pro" panose="020B0503040303020004" pitchFamily="34" charset="77"/>
            </a:endParaRPr>
          </a:p>
          <a:p>
            <a:endParaRPr lang="en-US" sz="1100" dirty="0">
              <a:latin typeface="Trade Gothic LT Pro" panose="020B0503040303020004" pitchFamily="34" charset="77"/>
            </a:endParaRPr>
          </a:p>
        </p:txBody>
      </p:sp>
      <p:sp>
        <p:nvSpPr>
          <p:cNvPr id="57" name="TextBox 56">
            <a:extLst>
              <a:ext uri="{FF2B5EF4-FFF2-40B4-BE49-F238E27FC236}">
                <a16:creationId xmlns:a16="http://schemas.microsoft.com/office/drawing/2014/main" id="{9EB4B10D-C703-D54D-98DC-4698FB135890}"/>
              </a:ext>
            </a:extLst>
          </p:cNvPr>
          <p:cNvSpPr txBox="1"/>
          <p:nvPr/>
        </p:nvSpPr>
        <p:spPr>
          <a:xfrm>
            <a:off x="4198481" y="3590625"/>
            <a:ext cx="1900661" cy="461665"/>
          </a:xfrm>
          <a:prstGeom prst="rect">
            <a:avLst/>
          </a:prstGeom>
          <a:noFill/>
        </p:spPr>
        <p:txBody>
          <a:bodyPr wrap="square" rtlCol="0">
            <a:spAutoFit/>
          </a:bodyPr>
          <a:lstStyle/>
          <a:p>
            <a:r>
              <a:rPr lang="en-US" sz="1200" b="1" dirty="0">
                <a:latin typeface="Trade Gothic LT Pro Bold" panose="020B0503040303020004" pitchFamily="34" charset="77"/>
              </a:rPr>
              <a:t>Who has been left out so far? </a:t>
            </a:r>
            <a:r>
              <a:rPr lang="en-US" sz="1000" i="1" dirty="0">
                <a:latin typeface="Trade Gothic LT Pro Cn" panose="020B0506040303020004" pitchFamily="34" charset="77"/>
              </a:rPr>
              <a:t>Let's broaden our perspective…</a:t>
            </a:r>
            <a:endParaRPr lang="en-US" sz="1000" b="1" dirty="0">
              <a:latin typeface="Trade Gothic LT Pro Bold" panose="020B0503040303020004" pitchFamily="34" charset="77"/>
            </a:endParaRPr>
          </a:p>
        </p:txBody>
      </p:sp>
      <p:cxnSp>
        <p:nvCxnSpPr>
          <p:cNvPr id="59" name="Straight Connector 58">
            <a:extLst>
              <a:ext uri="{FF2B5EF4-FFF2-40B4-BE49-F238E27FC236}">
                <a16:creationId xmlns:a16="http://schemas.microsoft.com/office/drawing/2014/main" id="{1E611CFC-9622-8F43-867F-4CEF2BE45656}"/>
              </a:ext>
            </a:extLst>
          </p:cNvPr>
          <p:cNvCxnSpPr>
            <a:cxnSpLocks/>
          </p:cNvCxnSpPr>
          <p:nvPr/>
        </p:nvCxnSpPr>
        <p:spPr>
          <a:xfrm>
            <a:off x="6099142" y="3886200"/>
            <a:ext cx="3768758" cy="0"/>
          </a:xfrm>
          <a:prstGeom prst="line">
            <a:avLst/>
          </a:prstGeom>
          <a:ln w="3175">
            <a:solidFill>
              <a:srgbClr val="7E8284"/>
            </a:solidFill>
            <a:prstDash val="dash"/>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B9D358F0-1A5F-4F4B-8C6E-7075DF5C14F5}"/>
              </a:ext>
            </a:extLst>
          </p:cNvPr>
          <p:cNvSpPr txBox="1"/>
          <p:nvPr/>
        </p:nvSpPr>
        <p:spPr>
          <a:xfrm>
            <a:off x="437754" y="6639822"/>
            <a:ext cx="9428622" cy="276999"/>
          </a:xfrm>
          <a:prstGeom prst="rect">
            <a:avLst/>
          </a:prstGeom>
          <a:noFill/>
        </p:spPr>
        <p:txBody>
          <a:bodyPr wrap="square" rtlCol="0">
            <a:spAutoFit/>
          </a:bodyPr>
          <a:lstStyle/>
          <a:p>
            <a:r>
              <a:rPr lang="en-US" sz="1200" b="1" dirty="0">
                <a:latin typeface="Trade Gothic LT Pro Bold" panose="020B0503040303020004" pitchFamily="34" charset="77"/>
              </a:rPr>
              <a:t>Stated another way, the problem is: </a:t>
            </a:r>
            <a:r>
              <a:rPr lang="en-US" sz="1200" dirty="0">
                <a:latin typeface="Trade Gothic LT Pro" panose="020B0503040303020004" pitchFamily="34" charset="77"/>
              </a:rPr>
              <a:t>__________________________________________________________________________________________.</a:t>
            </a:r>
            <a:endParaRPr lang="en-US" sz="1000" dirty="0">
              <a:latin typeface="Trade Gothic LT Pro" panose="020B0503040303020004" pitchFamily="34" charset="77"/>
            </a:endParaRPr>
          </a:p>
        </p:txBody>
      </p:sp>
      <p:sp>
        <p:nvSpPr>
          <p:cNvPr id="63" name="TextBox 62">
            <a:extLst>
              <a:ext uri="{FF2B5EF4-FFF2-40B4-BE49-F238E27FC236}">
                <a16:creationId xmlns:a16="http://schemas.microsoft.com/office/drawing/2014/main" id="{DA384A4A-DAA6-CA46-A016-91D464A5FF8D}"/>
              </a:ext>
            </a:extLst>
          </p:cNvPr>
          <p:cNvSpPr txBox="1"/>
          <p:nvPr/>
        </p:nvSpPr>
        <p:spPr>
          <a:xfrm>
            <a:off x="6097619" y="3942318"/>
            <a:ext cx="1900661" cy="276999"/>
          </a:xfrm>
          <a:prstGeom prst="rect">
            <a:avLst/>
          </a:prstGeom>
          <a:noFill/>
        </p:spPr>
        <p:txBody>
          <a:bodyPr wrap="square" rtlCol="0">
            <a:spAutoFit/>
          </a:bodyPr>
          <a:lstStyle/>
          <a:p>
            <a:r>
              <a:rPr lang="en-US" sz="1200" b="1" dirty="0">
                <a:latin typeface="Trade Gothic LT Pro Bold" panose="020B0503040303020004" pitchFamily="34" charset="77"/>
              </a:rPr>
              <a:t>…this problem exists?</a:t>
            </a:r>
            <a:endParaRPr lang="en-US" sz="1000" b="1" dirty="0">
              <a:latin typeface="Trade Gothic LT Pro Bold" panose="020B0503040303020004" pitchFamily="34" charset="77"/>
            </a:endParaRPr>
          </a:p>
        </p:txBody>
      </p:sp>
      <p:sp>
        <p:nvSpPr>
          <p:cNvPr id="64" name="TextBox 63">
            <a:extLst>
              <a:ext uri="{FF2B5EF4-FFF2-40B4-BE49-F238E27FC236}">
                <a16:creationId xmlns:a16="http://schemas.microsoft.com/office/drawing/2014/main" id="{A3721E85-F638-C647-88AE-0F32462321C9}"/>
              </a:ext>
            </a:extLst>
          </p:cNvPr>
          <p:cNvSpPr txBox="1"/>
          <p:nvPr/>
        </p:nvSpPr>
        <p:spPr>
          <a:xfrm>
            <a:off x="7986709" y="3942318"/>
            <a:ext cx="1900661" cy="461665"/>
          </a:xfrm>
          <a:prstGeom prst="rect">
            <a:avLst/>
          </a:prstGeom>
          <a:noFill/>
        </p:spPr>
        <p:txBody>
          <a:bodyPr wrap="square" rtlCol="0">
            <a:spAutoFit/>
          </a:bodyPr>
          <a:lstStyle/>
          <a:p>
            <a:r>
              <a:rPr lang="en-US" sz="1200" b="1" dirty="0">
                <a:latin typeface="Trade Gothic LT Pro Bold" panose="020B0503040303020004" pitchFamily="34" charset="77"/>
              </a:rPr>
              <a:t>…this problem does not exist?</a:t>
            </a:r>
            <a:endParaRPr lang="en-US" sz="1000" b="1" dirty="0">
              <a:latin typeface="Trade Gothic LT Pro Bold" panose="020B0503040303020004" pitchFamily="34" charset="77"/>
            </a:endParaRPr>
          </a:p>
        </p:txBody>
      </p:sp>
      <p:sp>
        <p:nvSpPr>
          <p:cNvPr id="65" name="TextBox 64">
            <a:extLst>
              <a:ext uri="{FF2B5EF4-FFF2-40B4-BE49-F238E27FC236}">
                <a16:creationId xmlns:a16="http://schemas.microsoft.com/office/drawing/2014/main" id="{FD8A5643-A46A-B048-952F-7A3830ED8E16}"/>
              </a:ext>
            </a:extLst>
          </p:cNvPr>
          <p:cNvSpPr txBox="1"/>
          <p:nvPr/>
        </p:nvSpPr>
        <p:spPr>
          <a:xfrm>
            <a:off x="437754" y="7002274"/>
            <a:ext cx="9430145" cy="276999"/>
          </a:xfrm>
          <a:prstGeom prst="rect">
            <a:avLst/>
          </a:prstGeom>
          <a:noFill/>
        </p:spPr>
        <p:txBody>
          <a:bodyPr wrap="square" rtlCol="0">
            <a:spAutoFit/>
          </a:bodyPr>
          <a:lstStyle/>
          <a:p>
            <a:r>
              <a:rPr lang="en-US" sz="1200" b="1" dirty="0">
                <a:latin typeface="Trade Gothic LT Pro Bold" panose="020B0503040303020004" pitchFamily="34" charset="77"/>
              </a:rPr>
              <a:t>Make it actionable: </a:t>
            </a:r>
            <a:r>
              <a:rPr lang="en-US" sz="1200" dirty="0">
                <a:latin typeface="Trade Gothic LT Pro" panose="020B0503040303020004" pitchFamily="34" charset="77"/>
              </a:rPr>
              <a:t>How might we ________________________________________ as we aim to ______________________________________?</a:t>
            </a:r>
            <a:endParaRPr lang="en-US" sz="1000" dirty="0">
              <a:latin typeface="Trade Gothic LT Pro" panose="020B0503040303020004" pitchFamily="34" charset="77"/>
            </a:endParaRPr>
          </a:p>
        </p:txBody>
      </p:sp>
      <p:sp>
        <p:nvSpPr>
          <p:cNvPr id="67" name="TextBox 66">
            <a:extLst>
              <a:ext uri="{FF2B5EF4-FFF2-40B4-BE49-F238E27FC236}">
                <a16:creationId xmlns:a16="http://schemas.microsoft.com/office/drawing/2014/main" id="{809D08FC-59B2-4D45-88AA-C9530E40C2F6}"/>
              </a:ext>
            </a:extLst>
          </p:cNvPr>
          <p:cNvSpPr txBox="1"/>
          <p:nvPr/>
        </p:nvSpPr>
        <p:spPr>
          <a:xfrm>
            <a:off x="2961294" y="7201136"/>
            <a:ext cx="2605200" cy="246221"/>
          </a:xfrm>
          <a:prstGeom prst="rect">
            <a:avLst/>
          </a:prstGeom>
          <a:noFill/>
        </p:spPr>
        <p:txBody>
          <a:bodyPr wrap="none" rtlCol="0">
            <a:spAutoFit/>
          </a:bodyPr>
          <a:lstStyle/>
          <a:p>
            <a:r>
              <a:rPr lang="en-US" sz="1000" i="1" dirty="0">
                <a:latin typeface="Trade Gothic LT Pro Cn" panose="020B0506040303020004" pitchFamily="34" charset="77"/>
              </a:rPr>
              <a:t>(action that addresses the stakeholder/user problem)</a:t>
            </a:r>
          </a:p>
        </p:txBody>
      </p:sp>
      <p:sp>
        <p:nvSpPr>
          <p:cNvPr id="68" name="TextBox 67">
            <a:extLst>
              <a:ext uri="{FF2B5EF4-FFF2-40B4-BE49-F238E27FC236}">
                <a16:creationId xmlns:a16="http://schemas.microsoft.com/office/drawing/2014/main" id="{431B27A1-F463-C64F-B29D-60CFEA886698}"/>
              </a:ext>
            </a:extLst>
          </p:cNvPr>
          <p:cNvSpPr txBox="1"/>
          <p:nvPr/>
        </p:nvSpPr>
        <p:spPr>
          <a:xfrm>
            <a:off x="7081341" y="7201136"/>
            <a:ext cx="2199641" cy="246221"/>
          </a:xfrm>
          <a:prstGeom prst="rect">
            <a:avLst/>
          </a:prstGeom>
          <a:noFill/>
        </p:spPr>
        <p:txBody>
          <a:bodyPr wrap="none" rtlCol="0">
            <a:spAutoFit/>
          </a:bodyPr>
          <a:lstStyle/>
          <a:p>
            <a:pPr algn="ctr"/>
            <a:r>
              <a:rPr lang="en-US" sz="1000" i="1" dirty="0">
                <a:latin typeface="Trade Gothic LT Pro Cn" panose="020B0506040303020004" pitchFamily="34" charset="77"/>
              </a:rPr>
              <a:t>(objective / desired condition to be achieved)</a:t>
            </a:r>
          </a:p>
        </p:txBody>
      </p:sp>
      <p:sp>
        <p:nvSpPr>
          <p:cNvPr id="69" name="TextBox 68">
            <a:extLst>
              <a:ext uri="{FF2B5EF4-FFF2-40B4-BE49-F238E27FC236}">
                <a16:creationId xmlns:a16="http://schemas.microsoft.com/office/drawing/2014/main" id="{91CFFDD7-6CD2-D044-9559-6E17715CDCCA}"/>
              </a:ext>
            </a:extLst>
          </p:cNvPr>
          <p:cNvSpPr txBox="1"/>
          <p:nvPr/>
        </p:nvSpPr>
        <p:spPr>
          <a:xfrm>
            <a:off x="6097619" y="3587795"/>
            <a:ext cx="3768757" cy="276999"/>
          </a:xfrm>
          <a:prstGeom prst="rect">
            <a:avLst/>
          </a:prstGeom>
          <a:noFill/>
        </p:spPr>
        <p:txBody>
          <a:bodyPr wrap="square" rtlCol="0">
            <a:spAutoFit/>
          </a:bodyPr>
          <a:lstStyle/>
          <a:p>
            <a:pPr algn="ctr"/>
            <a:r>
              <a:rPr lang="en-US" sz="1200" b="1" dirty="0">
                <a:latin typeface="Trade Gothic LT Pro Bold" panose="020B0503040303020004" pitchFamily="34" charset="77"/>
              </a:rPr>
              <a:t>Who benefits when…</a:t>
            </a:r>
            <a:endParaRPr lang="en-US" sz="1000" b="1" dirty="0">
              <a:latin typeface="Trade Gothic LT Pro Bold" panose="020B0503040303020004" pitchFamily="34" charset="77"/>
            </a:endParaRPr>
          </a:p>
        </p:txBody>
      </p:sp>
    </p:spTree>
    <p:extLst>
      <p:ext uri="{BB962C8B-B14F-4D97-AF65-F5344CB8AC3E}">
        <p14:creationId xmlns:p14="http://schemas.microsoft.com/office/powerpoint/2010/main" val="485965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07212F-1776-5144-9583-72996E899833}"/>
              </a:ext>
            </a:extLst>
          </p:cNvPr>
          <p:cNvSpPr txBox="1"/>
          <p:nvPr/>
        </p:nvSpPr>
        <p:spPr>
          <a:xfrm>
            <a:off x="103987" y="103554"/>
            <a:ext cx="4155305" cy="461665"/>
          </a:xfrm>
          <a:prstGeom prst="rect">
            <a:avLst/>
          </a:prstGeom>
          <a:noFill/>
        </p:spPr>
        <p:txBody>
          <a:bodyPr wrap="none" rtlCol="0">
            <a:spAutoFit/>
          </a:bodyPr>
          <a:lstStyle/>
          <a:p>
            <a:r>
              <a:rPr lang="en-US" sz="2400" b="1" dirty="0">
                <a:solidFill>
                  <a:srgbClr val="00B0F0"/>
                </a:solidFill>
                <a:latin typeface="Trade Gothic LT Pro Bold" panose="020B0503040303020004" pitchFamily="34" charset="77"/>
              </a:rPr>
              <a:t>TOOL TIPS: </a:t>
            </a:r>
            <a:r>
              <a:rPr lang="en-US" b="1" dirty="0">
                <a:solidFill>
                  <a:schemeClr val="tx2"/>
                </a:solidFill>
                <a:latin typeface="Trade Gothic LT Pro Bold" panose="020B0503040303020004" pitchFamily="34" charset="77"/>
              </a:rPr>
              <a:t>Problem Framing Canvas</a:t>
            </a:r>
          </a:p>
        </p:txBody>
      </p:sp>
      <p:sp>
        <p:nvSpPr>
          <p:cNvPr id="8" name="TextBox 7">
            <a:extLst>
              <a:ext uri="{FF2B5EF4-FFF2-40B4-BE49-F238E27FC236}">
                <a16:creationId xmlns:a16="http://schemas.microsoft.com/office/drawing/2014/main" id="{B12DEED5-2E20-7E4C-96AF-C4C87AB97DB1}"/>
              </a:ext>
            </a:extLst>
          </p:cNvPr>
          <p:cNvSpPr txBox="1"/>
          <p:nvPr/>
        </p:nvSpPr>
        <p:spPr>
          <a:xfrm>
            <a:off x="103987" y="596766"/>
            <a:ext cx="5449320" cy="7237366"/>
          </a:xfrm>
          <a:prstGeom prst="rect">
            <a:avLst/>
          </a:prstGeom>
          <a:noFill/>
        </p:spPr>
        <p:txBody>
          <a:bodyPr wrap="square" rtlCol="0">
            <a:spAutoFit/>
          </a:bodyPr>
          <a:lstStyle/>
          <a:p>
            <a:r>
              <a:rPr lang="en-US" sz="1100" dirty="0">
                <a:latin typeface="Trade Gothic LT Pro" panose="020B0503040303020004" pitchFamily="34" charset="77"/>
                <a:ea typeface="Helvetica Neue" panose="02000503000000020004" pitchFamily="2" charset="0"/>
                <a:cs typeface="Helvetica Neue" panose="02000503000000020004" pitchFamily="2" charset="0"/>
              </a:rPr>
              <a:t>Use the problem framing canvas to explore a problem space and formulate a robust problem statement to ensure you’re solving the right problem.</a:t>
            </a:r>
          </a:p>
          <a:p>
            <a:endParaRPr lang="en-US" sz="1100" dirty="0">
              <a:latin typeface="Trade Gothic LT Pro" panose="020B0503040303020004" pitchFamily="34" charset="77"/>
              <a:ea typeface="Helvetica Neue" panose="02000503000000020004" pitchFamily="2" charset="0"/>
              <a:cs typeface="Helvetica Neue" panose="02000503000000020004" pitchFamily="2" charset="0"/>
            </a:endParaRPr>
          </a:p>
          <a:p>
            <a:r>
              <a:rPr lang="en-US" sz="1100" dirty="0">
                <a:latin typeface="Trade Gothic LT Pro" panose="020B0503040303020004" pitchFamily="34" charset="77"/>
                <a:ea typeface="Helvetica Neue" panose="02000503000000020004" pitchFamily="2" charset="0"/>
                <a:cs typeface="Helvetica Neue" panose="02000503000000020004" pitchFamily="2" charset="0"/>
              </a:rPr>
              <a:t>This approach helps teams:</a:t>
            </a:r>
          </a:p>
          <a:p>
            <a:pPr marL="480763" lvl="1" indent="-184909">
              <a:buFont typeface="Arial" panose="020B0604020202020204" pitchFamily="34" charset="0"/>
              <a:buChar char="•"/>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Establish consensus about the team’s purpose</a:t>
            </a:r>
          </a:p>
          <a:p>
            <a:pPr marL="480763" lvl="1" indent="-184909">
              <a:buFont typeface="Arial" panose="020B0604020202020204" pitchFamily="34" charset="0"/>
              <a:buChar char="•"/>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Gain a sense of what “done” will look like</a:t>
            </a:r>
          </a:p>
          <a:p>
            <a:pPr marL="480763" lvl="1" indent="-184909">
              <a:buFont typeface="Arial" panose="020B0604020202020204" pitchFamily="34" charset="0"/>
              <a:buChar char="•"/>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Define the scope of a team’s initial activities and goals</a:t>
            </a:r>
          </a:p>
          <a:p>
            <a:pPr marL="480763" lvl="1" indent="-184909">
              <a:buFont typeface="Arial" panose="020B0604020202020204" pitchFamily="34" charset="0"/>
              <a:buChar char="•"/>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Reduce the likelihood of working at cross purposes</a:t>
            </a:r>
          </a:p>
          <a:p>
            <a:endParaRPr lang="en-US" sz="1200" dirty="0">
              <a:latin typeface="Trade Gothic LT Pro" panose="020B0503040303020004" pitchFamily="34" charset="77"/>
              <a:ea typeface="Helvetica Neue" panose="02000503000000020004" pitchFamily="2" charset="0"/>
              <a:cs typeface="Helvetica Neue" panose="02000503000000020004" pitchFamily="2" charset="0"/>
            </a:endParaRPr>
          </a:p>
          <a:p>
            <a:r>
              <a:rPr lang="en-US" sz="1100" dirty="0">
                <a:latin typeface="Trade Gothic LT Pro Bold" panose="020B0503040303020004" pitchFamily="34" charset="77"/>
                <a:ea typeface="Helvetica Neue" panose="02000503000000020004" pitchFamily="2" charset="0"/>
                <a:cs typeface="Helvetica Neue" panose="02000503000000020004" pitchFamily="2" charset="0"/>
              </a:rPr>
              <a:t>HOW</a:t>
            </a:r>
          </a:p>
          <a:p>
            <a:r>
              <a:rPr lang="en-US" sz="1100" dirty="0">
                <a:latin typeface="Trade Gothic LT Pro" panose="020B0503040303020004" pitchFamily="34" charset="77"/>
                <a:ea typeface="Helvetica Neue" panose="02000503000000020004" pitchFamily="2" charset="0"/>
                <a:cs typeface="Helvetica Neue" panose="02000503000000020004" pitchFamily="2" charset="0"/>
              </a:rPr>
              <a:t>Begin in the upper left corner and capture some words about the problem area. Work through the remaining boxes on the canvas and return to this box throughout the process as your understanding of the problem develops. Answer the questions that are most relevant to your problem area. Feel free to skip any questions that do not seem to apply. Use your inputs to build a problem statement in the bottom box and turn it into an actionable “How might we…” question.  </a:t>
            </a:r>
          </a:p>
          <a:p>
            <a:endParaRPr lang="en-US" sz="1100" dirty="0">
              <a:latin typeface="Trade Gothic LT Pro" panose="020B0503040303020004" pitchFamily="34" charset="77"/>
              <a:ea typeface="Helvetica Neue" panose="02000503000000020004" pitchFamily="2" charset="0"/>
              <a:cs typeface="Helvetica Neue" panose="02000503000000020004" pitchFamily="2" charset="0"/>
            </a:endParaRPr>
          </a:p>
          <a:p>
            <a:r>
              <a:rPr lang="en-US" sz="1100" dirty="0">
                <a:latin typeface="Trade Gothic LT Pro" panose="020B0503040303020004" pitchFamily="34" charset="77"/>
                <a:ea typeface="Helvetica Neue" panose="02000503000000020004" pitchFamily="2" charset="0"/>
                <a:cs typeface="Helvetica Neue" panose="02000503000000020004" pitchFamily="2" charset="0"/>
              </a:rPr>
              <a:t>Use the canvas by yourself or in a group. Doing some quick research to collect any necessary information, statistics, or data may be helpful prior to or during the activity.</a:t>
            </a:r>
          </a:p>
          <a:p>
            <a:endParaRPr lang="en-US" sz="1100" dirty="0">
              <a:latin typeface="Trade Gothic LT Pro" panose="020B0503040303020004" pitchFamily="34" charset="77"/>
              <a:ea typeface="Helvetica Neue" panose="02000503000000020004" pitchFamily="2" charset="0"/>
              <a:cs typeface="Helvetica Neue" panose="02000503000000020004" pitchFamily="2" charset="0"/>
            </a:endParaRPr>
          </a:p>
          <a:p>
            <a:r>
              <a:rPr lang="en-US" sz="1100" dirty="0">
                <a:latin typeface="Trade Gothic LT Pro Bold" panose="020B0503040303020004" pitchFamily="34" charset="77"/>
                <a:ea typeface="Helvetica Neue" panose="02000503000000020004" pitchFamily="2" charset="0"/>
                <a:cs typeface="Helvetica Neue" panose="02000503000000020004" pitchFamily="2" charset="0"/>
              </a:rPr>
              <a:t>FACILITATION TIPS</a:t>
            </a:r>
          </a:p>
          <a:p>
            <a:r>
              <a:rPr lang="en-US" sz="1100" dirty="0">
                <a:latin typeface="Trade Gothic LT Pro" panose="020B0503040303020004" pitchFamily="34" charset="77"/>
                <a:ea typeface="Helvetica Neue" panose="02000503000000020004" pitchFamily="2" charset="0"/>
                <a:cs typeface="Helvetica Neue" panose="02000503000000020004" pitchFamily="2" charset="0"/>
              </a:rPr>
              <a:t>The Problem Framing canvas helps create an inclusive environment, where all members of the team are able to contribute to building a shared understanding of the problem at hand. Facilitators should take care to build a high-trust environment and ensure each participants is encouraged to speak up. This tool helps foster an adaptable mindset among groups, and they often end up coming up with new ways to describe the problem they are working on.  </a:t>
            </a:r>
          </a:p>
          <a:p>
            <a:endParaRPr lang="en-US" sz="1100" dirty="0">
              <a:latin typeface="Trade Gothic LT Pro" panose="020B0503040303020004" pitchFamily="34" charset="77"/>
              <a:ea typeface="Helvetica Neue" panose="02000503000000020004" pitchFamily="2" charset="0"/>
              <a:cs typeface="Helvetica Neue" panose="02000503000000020004" pitchFamily="2" charset="0"/>
            </a:endParaRPr>
          </a:p>
          <a:p>
            <a:r>
              <a:rPr lang="en-US" sz="1100" dirty="0">
                <a:latin typeface="Trade Gothic LT Pro" panose="020B0503040303020004" pitchFamily="34" charset="77"/>
                <a:ea typeface="Helvetica Neue" panose="02000503000000020004" pitchFamily="2" charset="0"/>
                <a:cs typeface="Helvetica Neue" panose="02000503000000020004" pitchFamily="2" charset="0"/>
              </a:rPr>
              <a:t>Produce an effective problem statement by avoiding problem statements that: </a:t>
            </a:r>
            <a:endParaRPr lang="en-US" sz="1100" dirty="0">
              <a:latin typeface="Trade Gothic LT Pro Bold" panose="020B0503040303020004" pitchFamily="34" charset="77"/>
              <a:ea typeface="Helvetica Neue" panose="02000503000000020004" pitchFamily="2" charset="0"/>
              <a:cs typeface="Helvetica Neue" panose="02000503000000020004" pitchFamily="2" charset="0"/>
            </a:endParaRPr>
          </a:p>
          <a:p>
            <a:pPr marL="679091" lvl="1" indent="-221891">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Assign a cause</a:t>
            </a:r>
          </a:p>
          <a:p>
            <a:pPr marL="679091" lvl="1" indent="-221891">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Contain the solution</a:t>
            </a:r>
          </a:p>
          <a:p>
            <a:pPr marL="679091" lvl="1" indent="-221891">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Are based on conjecture or belief rather than fact</a:t>
            </a:r>
          </a:p>
          <a:p>
            <a:pPr marL="679091" lvl="1" indent="-221891">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Are too long</a:t>
            </a:r>
          </a:p>
          <a:p>
            <a:pPr marL="679091" lvl="1" indent="-221891">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Do not describe actual current condition or problem condition</a:t>
            </a:r>
          </a:p>
          <a:p>
            <a:pPr marL="679091" lvl="1" indent="-221891">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Do not describe the ideal or desired condition</a:t>
            </a:r>
          </a:p>
          <a:p>
            <a:pPr marL="679091" lvl="1" indent="-221891">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Are not measurable</a:t>
            </a:r>
          </a:p>
          <a:p>
            <a:pPr marL="679091" lvl="1" indent="-221891">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Are unclear</a:t>
            </a:r>
          </a:p>
          <a:p>
            <a:pPr marL="679091" lvl="1" indent="-221891">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Are not specific</a:t>
            </a:r>
          </a:p>
          <a:p>
            <a:pPr marL="679091" lvl="1" indent="-221891">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Refer to issues outside of the scope of the actual problem</a:t>
            </a:r>
          </a:p>
          <a:p>
            <a:endParaRPr lang="en-US" sz="1165" dirty="0">
              <a:latin typeface="Trade Gothic LT Pro" panose="020B0503040303020004" pitchFamily="34" charset="77"/>
              <a:ea typeface="Helvetica Neue" panose="02000503000000020004" pitchFamily="2" charset="0"/>
              <a:cs typeface="Helvetica Neue" panose="02000503000000020004" pitchFamily="2" charset="0"/>
            </a:endParaRPr>
          </a:p>
          <a:p>
            <a:endParaRPr lang="en-US" sz="1165" dirty="0">
              <a:latin typeface="Trade Gothic LT Pro" panose="020B0503040303020004" pitchFamily="34" charset="77"/>
              <a:ea typeface="Helvetica Neue" panose="02000503000000020004" pitchFamily="2" charset="0"/>
              <a:cs typeface="Helvetica Neue" panose="02000503000000020004" pitchFamily="2" charset="0"/>
            </a:endParaRPr>
          </a:p>
        </p:txBody>
      </p:sp>
      <p:sp>
        <p:nvSpPr>
          <p:cNvPr id="9" name="TextBox 8">
            <a:extLst>
              <a:ext uri="{FF2B5EF4-FFF2-40B4-BE49-F238E27FC236}">
                <a16:creationId xmlns:a16="http://schemas.microsoft.com/office/drawing/2014/main" id="{9609E5D9-0699-0341-8F73-7C8218C4612A}"/>
              </a:ext>
            </a:extLst>
          </p:cNvPr>
          <p:cNvSpPr txBox="1"/>
          <p:nvPr/>
        </p:nvSpPr>
        <p:spPr>
          <a:xfrm>
            <a:off x="5712594" y="538598"/>
            <a:ext cx="4155305" cy="6852802"/>
          </a:xfrm>
          <a:prstGeom prst="rect">
            <a:avLst/>
          </a:prstGeom>
          <a:solidFill>
            <a:schemeClr val="tx2">
              <a:lumMod val="10000"/>
              <a:lumOff val="90000"/>
            </a:schemeClr>
          </a:solidFill>
        </p:spPr>
        <p:txBody>
          <a:bodyPr wrap="square" rtlCol="0">
            <a:noAutofit/>
          </a:bodyPr>
          <a:lstStyle/>
          <a:p>
            <a:endParaRPr lang="en-US" sz="1100" dirty="0">
              <a:latin typeface="Trade Gothic LT Pro Bold" panose="020B0503040303020004" pitchFamily="34" charset="77"/>
              <a:ea typeface="Helvetica Neue" panose="02000503000000020004" pitchFamily="2" charset="0"/>
              <a:cs typeface="Helvetica Neue" panose="02000503000000020004" pitchFamily="2" charset="0"/>
            </a:endParaRPr>
          </a:p>
          <a:p>
            <a:r>
              <a:rPr lang="en-US" sz="1100" dirty="0">
                <a:latin typeface="Trade Gothic LT Pro Bold" panose="020B0503040303020004" pitchFamily="34" charset="77"/>
                <a:ea typeface="Helvetica Neue" panose="02000503000000020004" pitchFamily="2" charset="0"/>
                <a:cs typeface="Helvetica Neue" panose="02000503000000020004" pitchFamily="2" charset="0"/>
              </a:rPr>
              <a:t>QUESTION BANK </a:t>
            </a:r>
            <a:r>
              <a:rPr lang="en-US" sz="1100" dirty="0">
                <a:latin typeface="Trade Gothic LT Pro" panose="020B0503040303020004" pitchFamily="34" charset="77"/>
                <a:ea typeface="Helvetica Neue" panose="02000503000000020004" pitchFamily="2" charset="0"/>
                <a:cs typeface="Helvetica Neue" panose="02000503000000020004" pitchFamily="2" charset="0"/>
              </a:rPr>
              <a:t>(Additional Qs to help guide the discussion)</a:t>
            </a:r>
          </a:p>
          <a:p>
            <a:pPr marL="221891" indent="-221891">
              <a:lnSpc>
                <a:spcPct val="120000"/>
              </a:lnSpc>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What is the scope? How can we expand the scope?</a:t>
            </a:r>
          </a:p>
          <a:p>
            <a:pPr marL="221891" indent="-221891">
              <a:lnSpc>
                <a:spcPct val="120000"/>
              </a:lnSpc>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What are the elements of the problem? (Physical, social, emotional, professional, primary, secondary)</a:t>
            </a:r>
          </a:p>
          <a:p>
            <a:pPr marL="221891" indent="-221891">
              <a:lnSpc>
                <a:spcPct val="120000"/>
              </a:lnSpc>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What prevents/ hinders/ blocks other attempts, or groups, at solving this problem?</a:t>
            </a:r>
          </a:p>
          <a:p>
            <a:pPr marL="221891" indent="-221891">
              <a:lnSpc>
                <a:spcPct val="120000"/>
              </a:lnSpc>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What are we avoiding when looking at or solving this problem?</a:t>
            </a:r>
          </a:p>
          <a:p>
            <a:pPr marL="517745" lvl="1" indent="-221891">
              <a:lnSpc>
                <a:spcPct val="120000"/>
              </a:lnSpc>
              <a:buFont typeface="Arial" panose="020B0604020202020204" pitchFamily="34" charset="0"/>
              <a:buChar char="•"/>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What are the stigmas associated with this problem? Is there a stigma we’re trying to avoid?</a:t>
            </a:r>
          </a:p>
          <a:p>
            <a:pPr marL="517745" lvl="1" indent="-221891">
              <a:lnSpc>
                <a:spcPct val="120000"/>
              </a:lnSpc>
              <a:buFont typeface="Arial" panose="020B0604020202020204" pitchFamily="34" charset="0"/>
              <a:buChar char="•"/>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What are the concerns or worries others may have about this problem? </a:t>
            </a:r>
          </a:p>
          <a:p>
            <a:pPr marL="517745" lvl="1" indent="-221891">
              <a:lnSpc>
                <a:spcPct val="120000"/>
              </a:lnSpc>
              <a:buFont typeface="Arial" panose="020B0604020202020204" pitchFamily="34" charset="0"/>
              <a:buChar char="•"/>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What is unspoken about this problem?</a:t>
            </a:r>
          </a:p>
          <a:p>
            <a:pPr marL="221891" indent="-221891">
              <a:lnSpc>
                <a:spcPct val="120000"/>
              </a:lnSpc>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What language or vocabulary do we not have and need to establish?</a:t>
            </a:r>
          </a:p>
          <a:p>
            <a:pPr marL="221891" indent="-221891">
              <a:lnSpc>
                <a:spcPct val="120000"/>
              </a:lnSpc>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Who denies that this is a problem?</a:t>
            </a:r>
          </a:p>
          <a:p>
            <a:pPr marL="221891" indent="-221891">
              <a:lnSpc>
                <a:spcPct val="120000"/>
              </a:lnSpc>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How does the environment or surrounding “landscape” impact this problem? What historical contexts may be influencing or biasing (our view on) this problem? </a:t>
            </a:r>
          </a:p>
          <a:p>
            <a:pPr marL="221891" indent="-221891">
              <a:lnSpc>
                <a:spcPct val="120000"/>
              </a:lnSpc>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How are we making time to do the work that needs to be done to ensure we are designing equitably?</a:t>
            </a:r>
          </a:p>
          <a:p>
            <a:pPr marL="221891" indent="-221891">
              <a:lnSpc>
                <a:spcPct val="120000"/>
              </a:lnSpc>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Whose perspective or experience isn’t captured yet? Who doesn’t immediately come to mind but also has this problem?</a:t>
            </a:r>
          </a:p>
          <a:p>
            <a:pPr marL="221891" indent="-221891">
              <a:lnSpc>
                <a:spcPct val="120000"/>
              </a:lnSpc>
              <a:buFont typeface="+mj-lt"/>
              <a:buAutoNum type="arabicPeriod"/>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What types of inequities (uneven distribution or imbalance) exist in this problem? Power, financial, access, etc.</a:t>
            </a:r>
          </a:p>
          <a:p>
            <a:pPr marL="221891" indent="-221891">
              <a:lnSpc>
                <a:spcPct val="120000"/>
              </a:lnSpc>
              <a:buFont typeface="+mj-lt"/>
              <a:buAutoNum type="arabicPeriod"/>
            </a:pPr>
            <a:endParaRPr lang="en-US" sz="1100" dirty="0">
              <a:latin typeface="Trade Gothic LT Pro" panose="020B0503040303020004" pitchFamily="34" charset="77"/>
              <a:ea typeface="Helvetica Neue" panose="02000503000000020004" pitchFamily="2" charset="0"/>
              <a:cs typeface="Helvetica Neue" panose="02000503000000020004" pitchFamily="2" charset="0"/>
            </a:endParaRPr>
          </a:p>
          <a:p>
            <a:pPr>
              <a:lnSpc>
                <a:spcPct val="120000"/>
              </a:lnSpc>
            </a:pPr>
            <a:r>
              <a:rPr lang="en-US" sz="1100" dirty="0">
                <a:latin typeface="Trade Gothic LT Pro" panose="020B0503040303020004" pitchFamily="34" charset="77"/>
                <a:ea typeface="Helvetica Neue" panose="02000503000000020004" pitchFamily="2" charset="0"/>
                <a:cs typeface="Helvetica Neue" panose="02000503000000020004" pitchFamily="2" charset="0"/>
              </a:rPr>
              <a:t>Note: It’s common for teams to iterate through multiple Problem Framing canvases, or that certain sections of this canvas would be complemented by another ITK tool to go more in-depth. </a:t>
            </a:r>
          </a:p>
          <a:p>
            <a:pPr marL="221891" indent="-221891">
              <a:lnSpc>
                <a:spcPct val="120000"/>
              </a:lnSpc>
              <a:buFont typeface="+mj-lt"/>
              <a:buAutoNum type="arabicPeriod"/>
            </a:pPr>
            <a:endParaRPr lang="en-US" sz="906" dirty="0">
              <a:latin typeface="Trade Gothic LT Pro" panose="020B0503040303020004" pitchFamily="34" charset="77"/>
              <a:ea typeface="Helvetica Neue" panose="02000503000000020004" pitchFamily="2" charset="0"/>
              <a:cs typeface="Helvetica Neue" panose="02000503000000020004" pitchFamily="2" charset="0"/>
            </a:endParaRPr>
          </a:p>
          <a:p>
            <a:endParaRPr lang="en-US" sz="906" dirty="0">
              <a:latin typeface="Trade Gothic LT Pro" panose="020B0503040303020004" pitchFamily="34" charset="77"/>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3692133272"/>
      </p:ext>
    </p:extLst>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0B2338"/>
      </a:dk2>
      <a:lt2>
        <a:srgbClr val="E7E6E6"/>
      </a:lt2>
      <a:accent1>
        <a:srgbClr val="E51D3E"/>
      </a:accent1>
      <a:accent2>
        <a:srgbClr val="ED7D31"/>
      </a:accent2>
      <a:accent3>
        <a:srgbClr val="78C044"/>
      </a:accent3>
      <a:accent4>
        <a:srgbClr val="0DA8D9"/>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894E99C172A24489941E5861361F779" ma:contentTypeVersion="8" ma:contentTypeDescription="Create a new document." ma:contentTypeScope="" ma:versionID="771431e25d0fe5f94154fb889c3e9476">
  <xsd:schema xmlns:xsd="http://www.w3.org/2001/XMLSchema" xmlns:xs="http://www.w3.org/2001/XMLSchema" xmlns:p="http://schemas.microsoft.com/office/2006/metadata/properties" xmlns:ns2="754fbc98-762c-4a90-9774-edf41ff53b67" targetNamespace="http://schemas.microsoft.com/office/2006/metadata/properties" ma:root="true" ma:fieldsID="aec298c6dc5a8bb722e4e4f30310d181" ns2:_="">
    <xsd:import namespace="754fbc98-762c-4a90-9774-edf41ff53b6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4fbc98-762c-4a90-9774-edf41ff53b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98E6041-F5C9-4978-B8D4-6208D07A39E5}">
  <ds:schemaRefs>
    <ds:schemaRef ds:uri="http://schemas.microsoft.com/sharepoint/v3/contenttype/forms"/>
  </ds:schemaRefs>
</ds:datastoreItem>
</file>

<file path=customXml/itemProps2.xml><?xml version="1.0" encoding="utf-8"?>
<ds:datastoreItem xmlns:ds="http://schemas.openxmlformats.org/officeDocument/2006/customXml" ds:itemID="{C4D6EB34-F8A7-4C69-80B1-3BA143639FBF}"/>
</file>

<file path=customXml/itemProps3.xml><?xml version="1.0" encoding="utf-8"?>
<ds:datastoreItem xmlns:ds="http://schemas.openxmlformats.org/officeDocument/2006/customXml" ds:itemID="{403D0187-09B0-4CB0-8981-1DE5600C02C4}">
  <ds:schemaRefs>
    <ds:schemaRef ds:uri="http://purl.org/dc/dcmitype/"/>
    <ds:schemaRef ds:uri="http://purl.org/dc/elements/1.1/"/>
    <ds:schemaRef ds:uri="http://schemas.microsoft.com/office/2006/documentManagement/types"/>
    <ds:schemaRef ds:uri="http://www.w3.org/XML/1998/namespace"/>
    <ds:schemaRef ds:uri="19a756c0-93d4-459a-a8f5-a11ab41c7d8b"/>
    <ds:schemaRef ds:uri="http://schemas.openxmlformats.org/package/2006/metadata/core-properties"/>
    <ds:schemaRef ds:uri="http://schemas.microsoft.com/office/infopath/2007/PartnerControls"/>
    <ds:schemaRef ds:uri="7d2abd5d-09d2-4b43-a50c-123c5b5af6e4"/>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822</TotalTime>
  <Words>844</Words>
  <Application>Microsoft Macintosh PowerPoint</Application>
  <PresentationFormat>Custom</PresentationFormat>
  <Paragraphs>98</Paragraphs>
  <Slides>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Trade Gothic LT Pro Bold</vt:lpstr>
      <vt:lpstr>Trade Gothic LT Pro Cn</vt:lpstr>
      <vt:lpstr>Trade Gothic LT Pro</vt:lpstr>
      <vt:lpstr>Calibri</vt:lpstr>
      <vt:lpstr>Arial</vt:lpstr>
      <vt:lpstr>Office Theme</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Kaylee S White</dc:creator>
  <cp:keywords/>
  <dc:description/>
  <cp:lastModifiedBy>Jen Choi</cp:lastModifiedBy>
  <cp:revision>11</cp:revision>
  <dcterms:created xsi:type="dcterms:W3CDTF">2020-11-19T17:23:52Z</dcterms:created>
  <dcterms:modified xsi:type="dcterms:W3CDTF">2021-04-20T21:39:04Z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0x0101009894E99C172A24489941E5861361F779</vt:lpwstr>
  </property>
</Properties>
</file>