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53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441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2CB5889-7CBD-4083-A8E2-068E9832B1E9}"/>
              </a:ext>
            </a:extLst>
          </p:cNvPr>
          <p:cNvSpPr/>
          <p:nvPr/>
        </p:nvSpPr>
        <p:spPr>
          <a:xfrm rot="10800000" flipV="1">
            <a:off x="7607191" y="3886200"/>
            <a:ext cx="2067192" cy="335304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impact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8B58CF-540B-4A5A-9338-8B4ECDFDD990}"/>
              </a:ext>
            </a:extLst>
          </p:cNvPr>
          <p:cNvSpPr txBox="1"/>
          <p:nvPr/>
        </p:nvSpPr>
        <p:spPr>
          <a:xfrm>
            <a:off x="7613080" y="1840562"/>
            <a:ext cx="2044510" cy="307777"/>
          </a:xfrm>
          <a:prstGeom prst="rect">
            <a:avLst/>
          </a:prstGeom>
          <a:solidFill>
            <a:srgbClr val="005B93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chemeClr val="bg1"/>
                </a:solidFill>
                <a:latin typeface="Trade Gothic LT Pro Bold" panose="020B0503040303020004" pitchFamily="34" charset="0"/>
              </a:defRPr>
            </a:lvl1pPr>
          </a:lstStyle>
          <a:p>
            <a:r>
              <a:rPr lang="en-US" dirty="0"/>
              <a:t>Recent subtractions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169875" y="529379"/>
            <a:ext cx="9326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00B0F0"/>
                </a:solidFill>
                <a:latin typeface="Trade Gothic LT Pro Bold" panose="020B0803040303020004" pitchFamily="34" charset="0"/>
              </a:rPr>
              <a:t>THE SIMPLICITY CYCLE TOOL: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Make good decisions about complexity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265814" y="1057942"/>
            <a:ext cx="9526772" cy="5656516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3D1E4AE-5B8E-442A-B15B-EDFDD90B9D8B}"/>
              </a:ext>
            </a:extLst>
          </p:cNvPr>
          <p:cNvCxnSpPr/>
          <p:nvPr/>
        </p:nvCxnSpPr>
        <p:spPr>
          <a:xfrm flipV="1">
            <a:off x="1131005" y="1845948"/>
            <a:ext cx="0" cy="3174563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3015EBA-7AB5-4173-AABA-3A62D6D707EE}"/>
              </a:ext>
            </a:extLst>
          </p:cNvPr>
          <p:cNvCxnSpPr>
            <a:cxnSpLocks/>
          </p:cNvCxnSpPr>
          <p:nvPr/>
        </p:nvCxnSpPr>
        <p:spPr>
          <a:xfrm>
            <a:off x="1114592" y="5018621"/>
            <a:ext cx="2906949" cy="189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DD9B2BF-A177-4F4E-92EF-7FF1BC313B5C}"/>
              </a:ext>
            </a:extLst>
          </p:cNvPr>
          <p:cNvSpPr/>
          <p:nvPr/>
        </p:nvSpPr>
        <p:spPr>
          <a:xfrm>
            <a:off x="3416397" y="2036297"/>
            <a:ext cx="1492202" cy="689314"/>
          </a:xfrm>
          <a:prstGeom prst="rect">
            <a:avLst/>
          </a:prstGeom>
          <a:solidFill>
            <a:srgbClr val="87DE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>
                <a:solidFill>
                  <a:srgbClr val="0B2338"/>
                </a:solidFill>
                <a:latin typeface="Trade Gothic LT Pro" panose="020B0503040303020004" pitchFamily="34" charset="0"/>
              </a:rPr>
              <a:t>Where are we?</a:t>
            </a:r>
          </a:p>
          <a:p>
            <a:r>
              <a:rPr lang="en-US" sz="1050" dirty="0">
                <a:solidFill>
                  <a:srgbClr val="0B2338"/>
                </a:solidFill>
                <a:latin typeface="Trade Gothic LT Pro" panose="020B0503040303020004" pitchFamily="34" charset="0"/>
              </a:rPr>
              <a:t>How did we get here?</a:t>
            </a:r>
          </a:p>
          <a:p>
            <a:r>
              <a:rPr lang="en-US" sz="1050" dirty="0">
                <a:solidFill>
                  <a:srgbClr val="0B2338"/>
                </a:solidFill>
                <a:latin typeface="Trade Gothic LT Pro" panose="020B0503040303020004" pitchFamily="34" charset="0"/>
              </a:rPr>
              <a:t>Where do we go next?</a:t>
            </a:r>
            <a:endParaRPr lang="en-US" sz="1000" dirty="0">
              <a:solidFill>
                <a:srgbClr val="0B2338"/>
              </a:solidFill>
              <a:latin typeface="Trade Gothic LT Pro" panose="020B05030403030200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954F09-604E-4F10-A93B-8A84BE2D8911}"/>
              </a:ext>
            </a:extLst>
          </p:cNvPr>
          <p:cNvSpPr txBox="1"/>
          <p:nvPr/>
        </p:nvSpPr>
        <p:spPr>
          <a:xfrm rot="16200000">
            <a:off x="421318" y="3523106"/>
            <a:ext cx="1083579" cy="26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Trade Gothic LT Pro Bold" panose="020B0503040303020004" pitchFamily="34" charset="0"/>
              </a:rPr>
              <a:t>Complexity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90C671A-3B0F-47DF-B9B4-643E4BBD9723}"/>
              </a:ext>
            </a:extLst>
          </p:cNvPr>
          <p:cNvSpPr txBox="1"/>
          <p:nvPr/>
        </p:nvSpPr>
        <p:spPr>
          <a:xfrm>
            <a:off x="1934048" y="5080508"/>
            <a:ext cx="968889" cy="293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Trade Gothic LT Pro Bold" panose="020B0503040303020004" pitchFamily="34" charset="0"/>
              </a:rPr>
              <a:t>Goodness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1CA39D-D403-41B1-920E-FCF2788745BB}"/>
              </a:ext>
            </a:extLst>
          </p:cNvPr>
          <p:cNvSpPr txBox="1"/>
          <p:nvPr/>
        </p:nvSpPr>
        <p:spPr>
          <a:xfrm>
            <a:off x="5528664" y="1842613"/>
            <a:ext cx="2064460" cy="307777"/>
          </a:xfrm>
          <a:prstGeom prst="rect">
            <a:avLst/>
          </a:prstGeom>
          <a:solidFill>
            <a:srgbClr val="005B93"/>
          </a:solidFill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Trade Gothic LT Pro Bold" panose="020B0503040303020004" pitchFamily="34" charset="0"/>
              </a:rPr>
              <a:t>Recent additions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C2149D-D596-40DA-8D49-142B6AFF7D71}"/>
              </a:ext>
            </a:extLst>
          </p:cNvPr>
          <p:cNvSpPr/>
          <p:nvPr/>
        </p:nvSpPr>
        <p:spPr>
          <a:xfrm>
            <a:off x="5528663" y="1845948"/>
            <a:ext cx="4128932" cy="3761535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70E8CF4-BE03-4ED3-A3DE-7959BD23C956}"/>
              </a:ext>
            </a:extLst>
          </p:cNvPr>
          <p:cNvSpPr txBox="1"/>
          <p:nvPr/>
        </p:nvSpPr>
        <p:spPr>
          <a:xfrm>
            <a:off x="5528662" y="5680051"/>
            <a:ext cx="34756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</a:rPr>
              <a:t>Next step: add, subtract, pause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48914DF-F088-4211-991B-AF8B2CFD930A}"/>
              </a:ext>
            </a:extLst>
          </p:cNvPr>
          <p:cNvSpPr txBox="1"/>
          <p:nvPr/>
        </p:nvSpPr>
        <p:spPr>
          <a:xfrm>
            <a:off x="342015" y="1200411"/>
            <a:ext cx="47633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</a:rPr>
              <a:t>Topic</a:t>
            </a:r>
            <a:r>
              <a:rPr lang="en-US" sz="1400" dirty="0">
                <a:latin typeface="Trade Gothic LT Pro" panose="020B0503040303020004" pitchFamily="34" charset="0"/>
              </a:rPr>
              <a:t>:___________________________________________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8EEC66-06E3-45A8-9E02-0E7C9E395E40}"/>
              </a:ext>
            </a:extLst>
          </p:cNvPr>
          <p:cNvSpPr txBox="1"/>
          <p:nvPr/>
        </p:nvSpPr>
        <p:spPr>
          <a:xfrm>
            <a:off x="335712" y="5680052"/>
            <a:ext cx="457288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Trade Gothic LT Pro Bold" panose="020B0503040303020004" pitchFamily="34" charset="0"/>
              </a:rPr>
              <a:t>Goodness is:_____________________________________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481F63D-FF38-42F4-8734-8C8F3C4D4A9F}"/>
              </a:ext>
            </a:extLst>
          </p:cNvPr>
          <p:cNvSpPr/>
          <p:nvPr/>
        </p:nvSpPr>
        <p:spPr>
          <a:xfrm rot="10800000" flipV="1">
            <a:off x="5541362" y="3886200"/>
            <a:ext cx="2067192" cy="335304"/>
          </a:xfrm>
          <a:prstGeom prst="rect">
            <a:avLst/>
          </a:prstGeom>
          <a:solidFill>
            <a:srgbClr val="C9E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2"/>
                </a:solidFill>
                <a:latin typeface="Trade Gothic LT Pro Bold" panose="020B0503040303020004" pitchFamily="34" charset="0"/>
              </a:rPr>
              <a:t>impact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780B165-5812-422C-80AD-7805BF920516}"/>
              </a:ext>
            </a:extLst>
          </p:cNvPr>
          <p:cNvCxnSpPr>
            <a:cxnSpLocks/>
            <a:stCxn id="24" idx="0"/>
            <a:endCxn id="24" idx="2"/>
          </p:cNvCxnSpPr>
          <p:nvPr/>
        </p:nvCxnSpPr>
        <p:spPr>
          <a:xfrm>
            <a:off x="7593129" y="1845948"/>
            <a:ext cx="0" cy="3761535"/>
          </a:xfrm>
          <a:prstGeom prst="line">
            <a:avLst/>
          </a:prstGeom>
          <a:ln w="9525">
            <a:solidFill>
              <a:srgbClr val="7E82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3EE6D8D-FA72-4BA7-8058-FB50FE1C4881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E8F124-1477-441A-ADF5-1CA278A6990F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439E87-AE96-4364-9270-9B17F7F1A233}"/>
              </a:ext>
            </a:extLst>
          </p:cNvPr>
          <p:cNvSpPr txBox="1"/>
          <p:nvPr/>
        </p:nvSpPr>
        <p:spPr>
          <a:xfrm>
            <a:off x="2177450" y="7433621"/>
            <a:ext cx="11079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Simplicity Tool V1</a:t>
            </a:r>
          </a:p>
        </p:txBody>
      </p:sp>
    </p:spTree>
    <p:extLst>
      <p:ext uri="{BB962C8B-B14F-4D97-AF65-F5344CB8AC3E}">
        <p14:creationId xmlns:p14="http://schemas.microsoft.com/office/powerpoint/2010/main" val="350773425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E9386B-B9D4-4DD2-A9A2-BB4405422051}">
  <ds:schemaRefs>
    <ds:schemaRef ds:uri="754fbc98-762c-4a90-9774-edf41ff53b6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45200</TotalTime>
  <Words>82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238</cp:revision>
  <dcterms:created xsi:type="dcterms:W3CDTF">2021-02-16T17:30:35Z</dcterms:created>
  <dcterms:modified xsi:type="dcterms:W3CDTF">2021-06-02T19:10:48Z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