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350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nisha Rahman" initials="MR" lastIdx="46" clrIdx="0">
    <p:extLst>
      <p:ext uri="{19B8F6BF-5375-455C-9EA6-DF929625EA0E}">
        <p15:presenceInfo xmlns:p15="http://schemas.microsoft.com/office/powerpoint/2012/main" userId="S::RAHMANM@MITRE.ORG::6cf91401-9094-4e8f-a695-42ee7077f7e9" providerId="AD"/>
      </p:ext>
    </p:extLst>
  </p:cmAuthor>
  <p:cmAuthor id="2" name="Rachel E Gregorio" initials="REG" lastIdx="9" clrIdx="1">
    <p:extLst>
      <p:ext uri="{19B8F6BF-5375-455C-9EA6-DF929625EA0E}">
        <p15:presenceInfo xmlns:p15="http://schemas.microsoft.com/office/powerpoint/2012/main" userId="S::rgregorio@mitre.org::8bffd36a-0092-49e2-a094-14b10b84ee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DEFF"/>
    <a:srgbClr val="0B2338"/>
    <a:srgbClr val="005B93"/>
    <a:srgbClr val="0A2237"/>
    <a:srgbClr val="C8DFF4"/>
    <a:srgbClr val="00B0F0"/>
    <a:srgbClr val="C9EAFF"/>
    <a:srgbClr val="FFFFFF"/>
    <a:srgbClr val="E1F6FF"/>
    <a:srgbClr val="E2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333" autoAdjust="0"/>
  </p:normalViewPr>
  <p:slideViewPr>
    <p:cSldViewPr snapToGrid="0">
      <p:cViewPr varScale="1">
        <p:scale>
          <a:sx n="56" d="100"/>
          <a:sy n="56" d="100"/>
        </p:scale>
        <p:origin x="1440" y="5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C3CCF0-20A0-4277-B884-FCDC13D421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C8C52-E96C-4D62-9306-4F2B3D25D3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A0B8-05D5-4D03-BED0-5F9DB4E2AD1C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60679-50D1-49D8-B7AD-A9CF1516F2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18EA8-AA11-4184-9321-7F5274B19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1F5E2-A98F-40FE-8D42-344BEA526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71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9B366-79F4-4B62-AF82-2B8B21D70C18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1AF85-23DB-4EF3-AEBB-2F7BA47FD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07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6CAA1B-F833-B74D-8E4B-3A6E9372A0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41064" y="269608"/>
            <a:ext cx="1826836" cy="1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AE5817AF-2C58-4BCD-9E38-40B71B28BBF0}"/>
              </a:ext>
            </a:extLst>
          </p:cNvPr>
          <p:cNvSpPr txBox="1"/>
          <p:nvPr/>
        </p:nvSpPr>
        <p:spPr>
          <a:xfrm>
            <a:off x="2858252" y="6302677"/>
            <a:ext cx="442563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How might we ______________________________________________</a:t>
            </a:r>
          </a:p>
          <a:p>
            <a:endParaRPr lang="en-US" sz="1050" dirty="0">
              <a:latin typeface="Trade Gothic LT Pro" panose="020B0503040303020004" pitchFamily="34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1050" dirty="0"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In the absence of ___________________________________________</a:t>
            </a:r>
          </a:p>
          <a:p>
            <a:endParaRPr lang="en-US" sz="1050" dirty="0">
              <a:latin typeface="Trade Gothic LT Pro" panose="020B0503040303020004" pitchFamily="34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1050" dirty="0"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Without causing harm to_____________________________________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7BB5E8-0F32-4345-9CA5-F8D2A0CC7B2C}"/>
              </a:ext>
            </a:extLst>
          </p:cNvPr>
          <p:cNvSpPr txBox="1"/>
          <p:nvPr/>
        </p:nvSpPr>
        <p:spPr>
          <a:xfrm>
            <a:off x="169876" y="382737"/>
            <a:ext cx="774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ade Gothic LT Pro Bold" panose="020B0803040303020004" pitchFamily="34" charset="0"/>
              </a:rPr>
              <a:t>TRIMMING TOOL: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 Bold" panose="020B08030403030200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E24FA3-40FF-43AD-A8F4-EA069636E6C0}"/>
              </a:ext>
            </a:extLst>
          </p:cNvPr>
          <p:cNvSpPr/>
          <p:nvPr/>
        </p:nvSpPr>
        <p:spPr>
          <a:xfrm>
            <a:off x="186701" y="826478"/>
            <a:ext cx="9774224" cy="6494246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LT Pro Bold" panose="020B080304030302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0C22D8-5176-443A-B44C-7507950F78CB}"/>
              </a:ext>
            </a:extLst>
          </p:cNvPr>
          <p:cNvSpPr txBox="1"/>
          <p:nvPr/>
        </p:nvSpPr>
        <p:spPr>
          <a:xfrm>
            <a:off x="212101" y="1326029"/>
            <a:ext cx="263681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rade Gothic LT Pro" panose="020B0503040303020004" pitchFamily="34" charset="0"/>
              </a:rPr>
              <a:t>If we trim __________________________</a:t>
            </a:r>
          </a:p>
          <a:p>
            <a:endParaRPr lang="en-US" sz="1050" dirty="0">
              <a:latin typeface="Trade Gothic LT Pro" panose="020B0503040303020004" pitchFamily="34" charset="0"/>
            </a:endParaRPr>
          </a:p>
          <a:p>
            <a:r>
              <a:rPr lang="en-US" sz="1050" dirty="0">
                <a:latin typeface="Trade Gothic LT Pro" panose="020B0503040303020004" pitchFamily="34" charset="0"/>
              </a:rPr>
              <a:t>out of  _____________________________</a:t>
            </a:r>
          </a:p>
          <a:p>
            <a:endParaRPr lang="en-US" sz="1050" dirty="0">
              <a:latin typeface="Trade Gothic LT Pro" panose="020B0503040303020004" pitchFamily="34" charset="0"/>
            </a:endParaRPr>
          </a:p>
          <a:p>
            <a:r>
              <a:rPr lang="en-US" sz="1050" dirty="0">
                <a:latin typeface="Trade Gothic LT Pro" panose="020B0503040303020004" pitchFamily="34" charset="0"/>
              </a:rPr>
              <a:t>we can _____________________________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C833C4-3FDD-41FC-BC91-ED0EA3660D47}"/>
              </a:ext>
            </a:extLst>
          </p:cNvPr>
          <p:cNvSpPr txBox="1"/>
          <p:nvPr/>
        </p:nvSpPr>
        <p:spPr>
          <a:xfrm>
            <a:off x="169876" y="847118"/>
            <a:ext cx="2751253" cy="30777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Hypothesis</a:t>
            </a:r>
            <a:endParaRPr lang="en-US" sz="1400" i="1" dirty="0">
              <a:solidFill>
                <a:schemeClr val="bg1">
                  <a:lumMod val="75000"/>
                </a:schemeClr>
              </a:solidFill>
              <a:latin typeface="Trade Gothic LT Pro" panose="020B0503040303020004" pitchFamily="34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2B941C-FAAC-4F20-A3A3-242DBD9D8010}"/>
              </a:ext>
            </a:extLst>
          </p:cNvPr>
          <p:cNvSpPr txBox="1"/>
          <p:nvPr/>
        </p:nvSpPr>
        <p:spPr>
          <a:xfrm>
            <a:off x="215597" y="2622376"/>
            <a:ext cx="252088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rade Gothic LT Pro Bold" panose="020B0503040303020004" pitchFamily="34" charset="0"/>
              </a:rPr>
              <a:t>What are the pieces? </a:t>
            </a:r>
            <a:r>
              <a:rPr lang="en-US" sz="1050" i="1" dirty="0">
                <a:latin typeface="Trade Gothic LT Pro" panose="020B0503040303020004" pitchFamily="34" charset="0"/>
              </a:rPr>
              <a:t>List and categorize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A36514-3946-43A2-B570-E816DC428FF8}"/>
              </a:ext>
            </a:extLst>
          </p:cNvPr>
          <p:cNvCxnSpPr>
            <a:cxnSpLocks/>
          </p:cNvCxnSpPr>
          <p:nvPr/>
        </p:nvCxnSpPr>
        <p:spPr>
          <a:xfrm>
            <a:off x="142088" y="2572935"/>
            <a:ext cx="9774224" cy="0"/>
          </a:xfrm>
          <a:prstGeom prst="line">
            <a:avLst/>
          </a:prstGeom>
          <a:ln w="9525">
            <a:solidFill>
              <a:srgbClr val="7E82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B44504-BED6-4316-A1F2-C360AD5E0084}"/>
              </a:ext>
            </a:extLst>
          </p:cNvPr>
          <p:cNvCxnSpPr>
            <a:cxnSpLocks/>
          </p:cNvCxnSpPr>
          <p:nvPr/>
        </p:nvCxnSpPr>
        <p:spPr>
          <a:xfrm>
            <a:off x="2774508" y="826952"/>
            <a:ext cx="0" cy="6500264"/>
          </a:xfrm>
          <a:prstGeom prst="line">
            <a:avLst/>
          </a:prstGeom>
          <a:ln w="9525">
            <a:solidFill>
              <a:srgbClr val="7E82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E5736E8-0AEA-403C-B7C0-BF18FAD8EFDC}"/>
              </a:ext>
            </a:extLst>
          </p:cNvPr>
          <p:cNvSpPr/>
          <p:nvPr/>
        </p:nvSpPr>
        <p:spPr>
          <a:xfrm>
            <a:off x="2932663" y="1140839"/>
            <a:ext cx="40282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Meet threshold / goal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At a certain time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After checking every piece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Other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BBFB14-C529-40AE-8CD4-E4E87AF47C46}"/>
              </a:ext>
            </a:extLst>
          </p:cNvPr>
          <p:cNvSpPr txBox="1"/>
          <p:nvPr/>
        </p:nvSpPr>
        <p:spPr>
          <a:xfrm>
            <a:off x="2858253" y="1895018"/>
            <a:ext cx="43512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 am using the Trimming canvas in order to ___________________</a:t>
            </a:r>
          </a:p>
          <a:p>
            <a:endParaRPr lang="en-US" sz="1050" i="1" dirty="0">
              <a:latin typeface="Trade Gothic LT Pro" panose="020B0503040303020004" pitchFamily="34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1050" i="1" dirty="0"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 can tell it is time to stop trimming when _____________________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1ED323-2A6E-4974-94F2-1EC9184075BA}"/>
              </a:ext>
            </a:extLst>
          </p:cNvPr>
          <p:cNvSpPr txBox="1"/>
          <p:nvPr/>
        </p:nvSpPr>
        <p:spPr>
          <a:xfrm>
            <a:off x="2921058" y="832671"/>
            <a:ext cx="424654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When will we stop?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FA961D-206F-48CD-8362-37265B0DDF9F}"/>
              </a:ext>
            </a:extLst>
          </p:cNvPr>
          <p:cNvCxnSpPr>
            <a:cxnSpLocks/>
          </p:cNvCxnSpPr>
          <p:nvPr/>
        </p:nvCxnSpPr>
        <p:spPr>
          <a:xfrm>
            <a:off x="7317547" y="820934"/>
            <a:ext cx="0" cy="6500264"/>
          </a:xfrm>
          <a:prstGeom prst="line">
            <a:avLst/>
          </a:prstGeom>
          <a:ln w="9525">
            <a:solidFill>
              <a:srgbClr val="7E82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7DA202E-8BD3-4B9E-924E-2A8F2BEB138F}"/>
              </a:ext>
            </a:extLst>
          </p:cNvPr>
          <p:cNvSpPr txBox="1"/>
          <p:nvPr/>
        </p:nvSpPr>
        <p:spPr>
          <a:xfrm>
            <a:off x="7350958" y="881408"/>
            <a:ext cx="256042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How do we pick which pieces to remove?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4EE48F-A3A2-43EB-BF9D-57CB9CC58366}"/>
              </a:ext>
            </a:extLst>
          </p:cNvPr>
          <p:cNvSpPr/>
          <p:nvPr/>
        </p:nvSpPr>
        <p:spPr>
          <a:xfrm>
            <a:off x="7305346" y="1368663"/>
            <a:ext cx="2481576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Obviously extraneous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Threshold busters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Speedy trim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Acceleration trim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Random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Obviously necessary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Other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D13646-136A-4EB5-8BEA-1E13C2D94A7B}"/>
              </a:ext>
            </a:extLst>
          </p:cNvPr>
          <p:cNvSpPr txBox="1"/>
          <p:nvPr/>
        </p:nvSpPr>
        <p:spPr>
          <a:xfrm>
            <a:off x="7350957" y="2681217"/>
            <a:ext cx="2522391" cy="3186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How do we remove pieces?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0261A8-08CA-4BCB-93EB-3D7BA761A00B}"/>
              </a:ext>
            </a:extLst>
          </p:cNvPr>
          <p:cNvSpPr/>
          <p:nvPr/>
        </p:nvSpPr>
        <p:spPr>
          <a:xfrm>
            <a:off x="7328841" y="3079330"/>
            <a:ext cx="254450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Delete – r</a:t>
            </a: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emove entire piece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Trim – r</a:t>
            </a: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emove portion of piece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Integrate </a:t>
            </a: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– combine multiple pieces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Shrink </a:t>
            </a: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– replace with smaller piece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Un-copy – </a:t>
            </a: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remove redundant piece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Trust – </a:t>
            </a: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remove a check function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Polish </a:t>
            </a: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– remove friction between pieces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Relocate </a:t>
            </a: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– move piece elsewhere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b="1" dirty="0">
                <a:solidFill>
                  <a:prstClr val="black"/>
                </a:solidFill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Other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07C7B6-7608-45E6-B047-F1D796398DAF}"/>
              </a:ext>
            </a:extLst>
          </p:cNvPr>
          <p:cNvSpPr txBox="1"/>
          <p:nvPr/>
        </p:nvSpPr>
        <p:spPr>
          <a:xfrm>
            <a:off x="7350956" y="5776965"/>
            <a:ext cx="2560427" cy="30776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Discard/replace mechanism(s)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21CFFD-C945-4B16-B7E8-12AEBE25BC57}"/>
              </a:ext>
            </a:extLst>
          </p:cNvPr>
          <p:cNvSpPr/>
          <p:nvPr/>
        </p:nvSpPr>
        <p:spPr>
          <a:xfrm>
            <a:off x="7328842" y="6165143"/>
            <a:ext cx="245808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Discard / replace entire piece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Discard / replace part of piece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050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Introduce alternative piece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9CD5B9-16D8-4596-89B3-3C154C391C31}"/>
              </a:ext>
            </a:extLst>
          </p:cNvPr>
          <p:cNvSpPr txBox="1"/>
          <p:nvPr/>
        </p:nvSpPr>
        <p:spPr>
          <a:xfrm>
            <a:off x="2786710" y="5123837"/>
            <a:ext cx="4518593" cy="6848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>
                <a:latin typeface="Trade Gothic LT Pro Bold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Does the system work? </a:t>
            </a:r>
            <a:r>
              <a:rPr lang="en-US" sz="1050" i="1" dirty="0">
                <a:solidFill>
                  <a:prstClr val="black"/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How will you confirm the core function? Describe an experiment &amp; data collection pin </a:t>
            </a:r>
          </a:p>
          <a:p>
            <a:endParaRPr lang="en-US" sz="1400" b="1" dirty="0">
              <a:latin typeface="Trade Gothic LT Pro Bold" panose="020B0503040303020004" pitchFamily="34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7EB243-6568-491C-BF3D-4D50C106403C}"/>
              </a:ext>
            </a:extLst>
          </p:cNvPr>
          <p:cNvSpPr txBox="1"/>
          <p:nvPr/>
        </p:nvSpPr>
        <p:spPr>
          <a:xfrm>
            <a:off x="4774461" y="6489017"/>
            <a:ext cx="155190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i="1" dirty="0">
                <a:solidFill>
                  <a:schemeClr val="bg1">
                    <a:lumMod val="65000"/>
                  </a:schemeClr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(Perform key function)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6B7E0D-8414-45B9-B930-D89088E2675D}"/>
              </a:ext>
            </a:extLst>
          </p:cNvPr>
          <p:cNvSpPr txBox="1"/>
          <p:nvPr/>
        </p:nvSpPr>
        <p:spPr>
          <a:xfrm>
            <a:off x="4774461" y="6807886"/>
            <a:ext cx="155190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i="1" dirty="0">
                <a:solidFill>
                  <a:schemeClr val="bg1">
                    <a:lumMod val="65000"/>
                  </a:schemeClr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(Piece being removed)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C2B8D6-8AAA-4134-9AC3-F9A0D8B23F04}"/>
              </a:ext>
            </a:extLst>
          </p:cNvPr>
          <p:cNvSpPr txBox="1"/>
          <p:nvPr/>
        </p:nvSpPr>
        <p:spPr>
          <a:xfrm>
            <a:off x="4720480" y="7120669"/>
            <a:ext cx="155190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i="1" dirty="0">
                <a:solidFill>
                  <a:schemeClr val="bg1">
                    <a:lumMod val="65000"/>
                  </a:schemeClr>
                </a:solidFill>
                <a:latin typeface="Trade Gothic LT Pro" panose="020B05030403030200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(Stakeholders/environment/goals)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04DD8CF-C0ED-468A-9DBE-2382C937BAA7}"/>
              </a:ext>
            </a:extLst>
          </p:cNvPr>
          <p:cNvCxnSpPr>
            <a:cxnSpLocks/>
          </p:cNvCxnSpPr>
          <p:nvPr/>
        </p:nvCxnSpPr>
        <p:spPr>
          <a:xfrm>
            <a:off x="7305346" y="5571086"/>
            <a:ext cx="2638797" cy="0"/>
          </a:xfrm>
          <a:prstGeom prst="line">
            <a:avLst/>
          </a:prstGeom>
          <a:ln w="9525">
            <a:solidFill>
              <a:srgbClr val="7E82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5CC3497-735A-43B5-B3F5-4CCC086BB53C}"/>
              </a:ext>
            </a:extLst>
          </p:cNvPr>
          <p:cNvCxnSpPr>
            <a:cxnSpLocks/>
          </p:cNvCxnSpPr>
          <p:nvPr/>
        </p:nvCxnSpPr>
        <p:spPr>
          <a:xfrm>
            <a:off x="2774508" y="5094223"/>
            <a:ext cx="4530838" cy="0"/>
          </a:xfrm>
          <a:prstGeom prst="line">
            <a:avLst/>
          </a:prstGeom>
          <a:ln w="9525">
            <a:solidFill>
              <a:srgbClr val="7E82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E5E50B7-4301-4129-B78A-C2573F64D68B}"/>
              </a:ext>
            </a:extLst>
          </p:cNvPr>
          <p:cNvSpPr txBox="1"/>
          <p:nvPr/>
        </p:nvSpPr>
        <p:spPr>
          <a:xfrm>
            <a:off x="2432167" y="434612"/>
            <a:ext cx="502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B2338"/>
                </a:solidFill>
                <a:latin typeface="Trade Gothic LT Pro Bold" panose="020B0803040303020004" pitchFamily="34" charset="0"/>
              </a:rPr>
              <a:t>Improve your design by reducing complexity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3773FB-E61C-488E-9A53-C46BF81B7094}"/>
              </a:ext>
            </a:extLst>
          </p:cNvPr>
          <p:cNvSpPr txBox="1"/>
          <p:nvPr/>
        </p:nvSpPr>
        <p:spPr>
          <a:xfrm>
            <a:off x="106162" y="7423572"/>
            <a:ext cx="1569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itk.mitre.org</a:t>
            </a: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 | </a:t>
            </a:r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itk@mitre.org</a:t>
            </a:r>
            <a:endParaRPr lang="en-US" sz="900" dirty="0">
              <a:latin typeface="Trade Gothic LT Pro" panose="020B0503040303020004" pitchFamily="34" charset="77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FE8EB2-A7E0-4C8E-A9B9-471BC2668F6A}"/>
              </a:ext>
            </a:extLst>
          </p:cNvPr>
          <p:cNvSpPr txBox="1"/>
          <p:nvPr/>
        </p:nvSpPr>
        <p:spPr>
          <a:xfrm>
            <a:off x="3720705" y="7433621"/>
            <a:ext cx="5833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© 2021 The MITRE Corporation. All rights reserved. Approved for public release. Distribution unlimited PR_20-01469-11.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792CBC1-13A5-484B-BC8B-FCD76E6582D1}"/>
              </a:ext>
            </a:extLst>
          </p:cNvPr>
          <p:cNvSpPr txBox="1"/>
          <p:nvPr/>
        </p:nvSpPr>
        <p:spPr>
          <a:xfrm>
            <a:off x="2313705" y="7433621"/>
            <a:ext cx="8354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Trimming V1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2C62B4E-D6BA-4E2C-90F4-2AC1BEC99FD2}"/>
              </a:ext>
            </a:extLst>
          </p:cNvPr>
          <p:cNvGrpSpPr/>
          <p:nvPr/>
        </p:nvGrpSpPr>
        <p:grpSpPr>
          <a:xfrm>
            <a:off x="2785802" y="2584366"/>
            <a:ext cx="4530837" cy="2509858"/>
            <a:chOff x="2785802" y="2584366"/>
            <a:chExt cx="4530837" cy="250985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815F2A2-86C2-4D8D-8F77-6F48225C3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98046" y="2584366"/>
              <a:ext cx="4518593" cy="2509858"/>
            </a:xfrm>
            <a:prstGeom prst="rect">
              <a:avLst/>
            </a:prstGeom>
          </p:spPr>
        </p:pic>
        <p:sp>
          <p:nvSpPr>
            <p:cNvPr id="8" name="Flowchart: Decision 7">
              <a:extLst>
                <a:ext uri="{FF2B5EF4-FFF2-40B4-BE49-F238E27FC236}">
                  <a16:creationId xmlns:a16="http://schemas.microsoft.com/office/drawing/2014/main" id="{9AB79131-EF0E-4EEE-91A0-8043DEF56B12}"/>
                </a:ext>
              </a:extLst>
            </p:cNvPr>
            <p:cNvSpPr/>
            <p:nvPr/>
          </p:nvSpPr>
          <p:spPr>
            <a:xfrm>
              <a:off x="6429736" y="3534290"/>
              <a:ext cx="882586" cy="568932"/>
            </a:xfrm>
            <a:prstGeom prst="flowChartDecision">
              <a:avLst/>
            </a:prstGeom>
            <a:solidFill>
              <a:srgbClr val="005B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latin typeface="Trade Gothic LT Pro" panose="020B0503040303020004" pitchFamily="34" charset="0"/>
                </a:rPr>
                <a:t>Try again</a:t>
              </a:r>
            </a:p>
          </p:txBody>
        </p:sp>
        <p:sp>
          <p:nvSpPr>
            <p:cNvPr id="37" name="Flowchart: Decision 36">
              <a:extLst>
                <a:ext uri="{FF2B5EF4-FFF2-40B4-BE49-F238E27FC236}">
                  <a16:creationId xmlns:a16="http://schemas.microsoft.com/office/drawing/2014/main" id="{26462004-6D41-42D0-8B12-5ACA428F5AC0}"/>
                </a:ext>
              </a:extLst>
            </p:cNvPr>
            <p:cNvSpPr/>
            <p:nvPr/>
          </p:nvSpPr>
          <p:spPr>
            <a:xfrm>
              <a:off x="2785802" y="3534290"/>
              <a:ext cx="882586" cy="568932"/>
            </a:xfrm>
            <a:prstGeom prst="flowChartDecision">
              <a:avLst/>
            </a:prstGeom>
            <a:solidFill>
              <a:srgbClr val="005B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latin typeface="Trade Gothic LT Pro" panose="020B0503040303020004" pitchFamily="34" charset="0"/>
                </a:rPr>
                <a:t>Try again</a:t>
              </a:r>
            </a:p>
          </p:txBody>
        </p:sp>
        <p:sp>
          <p:nvSpPr>
            <p:cNvPr id="38" name="Flowchart: Decision 37">
              <a:extLst>
                <a:ext uri="{FF2B5EF4-FFF2-40B4-BE49-F238E27FC236}">
                  <a16:creationId xmlns:a16="http://schemas.microsoft.com/office/drawing/2014/main" id="{7999F9D9-EA81-4128-A123-F571713E939B}"/>
                </a:ext>
              </a:extLst>
            </p:cNvPr>
            <p:cNvSpPr/>
            <p:nvPr/>
          </p:nvSpPr>
          <p:spPr>
            <a:xfrm>
              <a:off x="4575517" y="3527883"/>
              <a:ext cx="932550" cy="568932"/>
            </a:xfrm>
            <a:prstGeom prst="flowChartDecision">
              <a:avLst/>
            </a:prstGeom>
            <a:solidFill>
              <a:srgbClr val="005B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latin typeface="Trade Gothic LT Pro" panose="020B0503040303020004" pitchFamily="34" charset="0"/>
                </a:rPr>
                <a:t>Does system work?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C61736-ED95-4EF2-A290-AFB52A74627B}"/>
                </a:ext>
              </a:extLst>
            </p:cNvPr>
            <p:cNvSpPr/>
            <p:nvPr/>
          </p:nvSpPr>
          <p:spPr>
            <a:xfrm>
              <a:off x="4807664" y="2667986"/>
              <a:ext cx="516621" cy="544238"/>
            </a:xfrm>
            <a:prstGeom prst="rect">
              <a:avLst/>
            </a:prstGeom>
            <a:solidFill>
              <a:srgbClr val="0B2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00" dirty="0">
                  <a:latin typeface="Trade Gothic LT Pro" panose="020B0503040303020004" pitchFamily="34" charset="0"/>
                </a:rPr>
                <a:t>Start </a:t>
              </a:r>
            </a:p>
            <a:p>
              <a:pPr algn="ctr"/>
              <a:r>
                <a:rPr lang="en-US" sz="700" dirty="0">
                  <a:latin typeface="Trade Gothic LT Pro" panose="020B0503040303020004" pitchFamily="34" charset="0"/>
                </a:rPr>
                <a:t>remove one piece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48602B9-C97C-4C15-8DB9-0F98979CF591}"/>
                </a:ext>
              </a:extLst>
            </p:cNvPr>
            <p:cNvSpPr/>
            <p:nvPr/>
          </p:nvSpPr>
          <p:spPr>
            <a:xfrm>
              <a:off x="5788107" y="3540230"/>
              <a:ext cx="484278" cy="562992"/>
            </a:xfrm>
            <a:prstGeom prst="rect">
              <a:avLst/>
            </a:prstGeom>
            <a:solidFill>
              <a:srgbClr val="0B2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latin typeface="Trade Gothic LT Pro" panose="020B0503040303020004" pitchFamily="34" charset="0"/>
                </a:rPr>
                <a:t>Replace piece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8C8ADA6-D1C5-4050-A755-1BDC660D3108}"/>
                </a:ext>
              </a:extLst>
            </p:cNvPr>
            <p:cNvSpPr/>
            <p:nvPr/>
          </p:nvSpPr>
          <p:spPr>
            <a:xfrm>
              <a:off x="3829365" y="3534290"/>
              <a:ext cx="484278" cy="562992"/>
            </a:xfrm>
            <a:prstGeom prst="rect">
              <a:avLst/>
            </a:prstGeom>
            <a:solidFill>
              <a:srgbClr val="0B2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latin typeface="Trade Gothic LT Pro" panose="020B0503040303020004" pitchFamily="34" charset="0"/>
                </a:rPr>
                <a:t>Discard piece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DD23B46-9D6A-43B2-B716-7D499A6D7D59}"/>
                </a:ext>
              </a:extLst>
            </p:cNvPr>
            <p:cNvSpPr/>
            <p:nvPr/>
          </p:nvSpPr>
          <p:spPr>
            <a:xfrm>
              <a:off x="4831674" y="4474783"/>
              <a:ext cx="484278" cy="562992"/>
            </a:xfrm>
            <a:prstGeom prst="rect">
              <a:avLst/>
            </a:prstGeom>
            <a:solidFill>
              <a:srgbClr val="0B2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latin typeface="Trade Gothic LT Pro" panose="020B0503040303020004" pitchFamily="34" charset="0"/>
                </a:rPr>
                <a:t>Final design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1A90689-6CDE-4742-B26B-885F4FD9D94A}"/>
                </a:ext>
              </a:extLst>
            </p:cNvPr>
            <p:cNvCxnSpPr>
              <a:cxnSpLocks/>
            </p:cNvCxnSpPr>
            <p:nvPr/>
          </p:nvCxnSpPr>
          <p:spPr>
            <a:xfrm>
              <a:off x="5046434" y="3226149"/>
              <a:ext cx="0" cy="301734"/>
            </a:xfrm>
            <a:prstGeom prst="straightConnector1">
              <a:avLst/>
            </a:prstGeom>
            <a:ln w="28575">
              <a:solidFill>
                <a:srgbClr val="87DE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97806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000000"/>
      </a:dk1>
      <a:lt1>
        <a:srgbClr val="FFFFFF"/>
      </a:lt1>
      <a:dk2>
        <a:srgbClr val="0B2338"/>
      </a:dk2>
      <a:lt2>
        <a:srgbClr val="E7E6E6"/>
      </a:lt2>
      <a:accent1>
        <a:srgbClr val="E51D3E"/>
      </a:accent1>
      <a:accent2>
        <a:srgbClr val="ED7D31"/>
      </a:accent2>
      <a:accent3>
        <a:srgbClr val="78C044"/>
      </a:accent3>
      <a:accent4>
        <a:srgbClr val="0DA8D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94E99C172A24489941E5861361F779" ma:contentTypeVersion="8" ma:contentTypeDescription="Create a new document." ma:contentTypeScope="" ma:versionID="771431e25d0fe5f94154fb889c3e9476">
  <xsd:schema xmlns:xsd="http://www.w3.org/2001/XMLSchema" xmlns:xs="http://www.w3.org/2001/XMLSchema" xmlns:p="http://schemas.microsoft.com/office/2006/metadata/properties" xmlns:ns2="754fbc98-762c-4a90-9774-edf41ff53b67" targetNamespace="http://schemas.microsoft.com/office/2006/metadata/properties" ma:root="true" ma:fieldsID="aec298c6dc5a8bb722e4e4f30310d181" ns2:_="">
    <xsd:import namespace="754fbc98-762c-4a90-9774-edf41ff53b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fbc98-762c-4a90-9774-edf41ff53b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E9386B-B9D4-4DD2-A9A2-BB4405422051}">
  <ds:schemaRefs>
    <ds:schemaRef ds:uri="http://schemas.microsoft.com/office/2006/metadata/properties"/>
    <ds:schemaRef ds:uri="754fbc98-762c-4a90-9774-edf41ff53b67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F09A9B2-11C0-4F68-986A-02670966B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fbc98-762c-4a90-9774-edf41ff53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16BBB1-1D72-424A-B5A0-2681626E67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45200</TotalTime>
  <Words>263</Words>
  <Application>Microsoft Office PowerPoint</Application>
  <PresentationFormat>Custom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Trade Gothic LT Pro</vt:lpstr>
      <vt:lpstr>Trade Gothic LT Pro Bold</vt:lpstr>
      <vt:lpstr>Wingdings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 Worksheet Updates</dc:title>
  <dc:creator>Moonisha Rahman</dc:creator>
  <cp:lastModifiedBy>Moonisha Rahman</cp:lastModifiedBy>
  <cp:revision>238</cp:revision>
  <dcterms:created xsi:type="dcterms:W3CDTF">2021-02-16T17:30:35Z</dcterms:created>
  <dcterms:modified xsi:type="dcterms:W3CDTF">2021-06-02T19:15:02Z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0x0101009894E99C172A24489941E5861361F779</vt:lpwstr>
  </property>
</Properties>
</file>